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6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7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8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9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0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1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2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3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4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15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6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4" r:id="rId2"/>
  </p:sldMasterIdLst>
  <p:notesMasterIdLst>
    <p:notesMasterId r:id="rId22"/>
  </p:notesMasterIdLst>
  <p:handoutMasterIdLst>
    <p:handoutMasterId r:id="rId23"/>
  </p:handoutMasterIdLst>
  <p:sldIdLst>
    <p:sldId id="593" r:id="rId3"/>
    <p:sldId id="598" r:id="rId4"/>
    <p:sldId id="479" r:id="rId5"/>
    <p:sldId id="606" r:id="rId6"/>
    <p:sldId id="603" r:id="rId7"/>
    <p:sldId id="602" r:id="rId8"/>
    <p:sldId id="647" r:id="rId9"/>
    <p:sldId id="597" r:id="rId10"/>
    <p:sldId id="608" r:id="rId11"/>
    <p:sldId id="604" r:id="rId12"/>
    <p:sldId id="648" r:id="rId13"/>
    <p:sldId id="645" r:id="rId14"/>
    <p:sldId id="652" r:id="rId15"/>
    <p:sldId id="600" r:id="rId16"/>
    <p:sldId id="650" r:id="rId17"/>
    <p:sldId id="609" r:id="rId18"/>
    <p:sldId id="607" r:id="rId19"/>
    <p:sldId id="601" r:id="rId20"/>
    <p:sldId id="654" r:id="rId21"/>
  </p:sldIdLst>
  <p:sldSz cx="9144000" cy="5143500" type="screen16x9"/>
  <p:notesSz cx="6858000" cy="9144000"/>
  <p:custDataLst>
    <p:tags r:id="rId24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 userDrawn="1">
          <p15:clr>
            <a:srgbClr val="A4A3A4"/>
          </p15:clr>
        </p15:guide>
        <p15:guide id="2" pos="3676" userDrawn="1">
          <p15:clr>
            <a:srgbClr val="A4A3A4"/>
          </p15:clr>
        </p15:guide>
        <p15:guide id="3" orient="horz" pos="1632" userDrawn="1">
          <p15:clr>
            <a:srgbClr val="A4A3A4"/>
          </p15:clr>
        </p15:guide>
        <p15:guide id="4" orient="horz" pos="889" userDrawn="1">
          <p15:clr>
            <a:srgbClr val="A4A3A4"/>
          </p15:clr>
        </p15:guide>
        <p15:guide id="5" orient="horz" pos="2842" userDrawn="1">
          <p15:clr>
            <a:srgbClr val="A4A3A4"/>
          </p15:clr>
        </p15:guide>
        <p15:guide id="6" pos="3108" userDrawn="1">
          <p15:clr>
            <a:srgbClr val="A4A3A4"/>
          </p15:clr>
        </p15:guide>
        <p15:guide id="7" pos="283" userDrawn="1">
          <p15:clr>
            <a:srgbClr val="A4A3A4"/>
          </p15:clr>
        </p15:guide>
        <p15:guide id="8" pos="54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88"/>
    <a:srgbClr val="4472C4"/>
    <a:srgbClr val="022B62"/>
    <a:srgbClr val="073191"/>
    <a:srgbClr val="020996"/>
    <a:srgbClr val="005998"/>
    <a:srgbClr val="0071FC"/>
    <a:srgbClr val="6C9CF2"/>
    <a:srgbClr val="071F88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95494" autoAdjust="0"/>
  </p:normalViewPr>
  <p:slideViewPr>
    <p:cSldViewPr snapToGrid="0" snapToObjects="1" showGuides="1">
      <p:cViewPr varScale="1">
        <p:scale>
          <a:sx n="137" d="100"/>
          <a:sy n="137" d="100"/>
        </p:scale>
        <p:origin x="186" y="120"/>
      </p:cViewPr>
      <p:guideLst>
        <p:guide orient="horz" pos="2230"/>
        <p:guide pos="3676"/>
        <p:guide orient="horz" pos="1632"/>
        <p:guide orient="horz" pos="889"/>
        <p:guide orient="horz" pos="2842"/>
        <p:guide pos="3108"/>
        <p:guide pos="283"/>
        <p:guide pos="54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2023/5/12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2023/5/12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7F209-02D0-40C7-A3E7-C1F057488A3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1302-C841-42EE-B38C-91B5DC51FB13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4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20.jpeg"/><Relationship Id="rId2" Type="http://schemas.openxmlformats.org/officeDocument/2006/relationships/tags" Target="../tags/tag92.xml"/><Relationship Id="rId16" Type="http://schemas.openxmlformats.org/officeDocument/2006/relationships/image" Target="../media/image19.jpe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95.xml"/><Relationship Id="rId15" Type="http://schemas.openxmlformats.org/officeDocument/2006/relationships/image" Target="../media/image3.png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21.jpe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image" Target="../media/image3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image" Target="../media/image4.png"/><Relationship Id="rId2" Type="http://schemas.openxmlformats.org/officeDocument/2006/relationships/tags" Target="../tags/tag107.xml"/><Relationship Id="rId16" Type="http://schemas.openxmlformats.org/officeDocument/2006/relationships/notesSlide" Target="../notesSlides/notesSlide11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5.xml"/><Relationship Id="rId19" Type="http://schemas.openxmlformats.org/officeDocument/2006/relationships/image" Target="../media/image7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32.xml"/><Relationship Id="rId18" Type="http://schemas.openxmlformats.org/officeDocument/2006/relationships/tags" Target="../tags/tag137.xml"/><Relationship Id="rId26" Type="http://schemas.openxmlformats.org/officeDocument/2006/relationships/tags" Target="../tags/tag145.xml"/><Relationship Id="rId3" Type="http://schemas.openxmlformats.org/officeDocument/2006/relationships/tags" Target="../tags/tag122.xml"/><Relationship Id="rId21" Type="http://schemas.openxmlformats.org/officeDocument/2006/relationships/tags" Target="../tags/tag140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tags" Target="../tags/tag136.xml"/><Relationship Id="rId25" Type="http://schemas.openxmlformats.org/officeDocument/2006/relationships/tags" Target="../tags/tag144.xml"/><Relationship Id="rId33" Type="http://schemas.openxmlformats.org/officeDocument/2006/relationships/image" Target="../media/image23.jpeg"/><Relationship Id="rId2" Type="http://schemas.openxmlformats.org/officeDocument/2006/relationships/tags" Target="../tags/tag121.xml"/><Relationship Id="rId16" Type="http://schemas.openxmlformats.org/officeDocument/2006/relationships/tags" Target="../tags/tag135.xml"/><Relationship Id="rId20" Type="http://schemas.openxmlformats.org/officeDocument/2006/relationships/tags" Target="../tags/tag139.xml"/><Relationship Id="rId29" Type="http://schemas.openxmlformats.org/officeDocument/2006/relationships/image" Target="../media/image4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24" Type="http://schemas.openxmlformats.org/officeDocument/2006/relationships/tags" Target="../tags/tag143.xml"/><Relationship Id="rId32" Type="http://schemas.openxmlformats.org/officeDocument/2006/relationships/image" Target="../media/image3.png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23" Type="http://schemas.openxmlformats.org/officeDocument/2006/relationships/tags" Target="../tags/tag142.xml"/><Relationship Id="rId28" Type="http://schemas.openxmlformats.org/officeDocument/2006/relationships/notesSlide" Target="../notesSlides/notesSlide12.xml"/><Relationship Id="rId10" Type="http://schemas.openxmlformats.org/officeDocument/2006/relationships/tags" Target="../tags/tag129.xml"/><Relationship Id="rId19" Type="http://schemas.openxmlformats.org/officeDocument/2006/relationships/tags" Target="../tags/tag138.xml"/><Relationship Id="rId31" Type="http://schemas.openxmlformats.org/officeDocument/2006/relationships/image" Target="../media/image7.pn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Relationship Id="rId22" Type="http://schemas.openxmlformats.org/officeDocument/2006/relationships/tags" Target="../tags/tag141.xml"/><Relationship Id="rId27" Type="http://schemas.openxmlformats.org/officeDocument/2006/relationships/slideLayout" Target="../slideLayouts/slideLayout7.xml"/><Relationship Id="rId30" Type="http://schemas.openxmlformats.org/officeDocument/2006/relationships/image" Target="../media/image22.jpeg"/><Relationship Id="rId8" Type="http://schemas.openxmlformats.org/officeDocument/2006/relationships/tags" Target="../tags/tag1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15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10" Type="http://schemas.openxmlformats.org/officeDocument/2006/relationships/image" Target="../media/image3.png"/><Relationship Id="rId4" Type="http://schemas.openxmlformats.org/officeDocument/2006/relationships/tags" Target="../tags/tag151.xml"/><Relationship Id="rId9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tags" Target="../tags/tag166.xml"/><Relationship Id="rId18" Type="http://schemas.openxmlformats.org/officeDocument/2006/relationships/tags" Target="../tags/tag171.xml"/><Relationship Id="rId26" Type="http://schemas.openxmlformats.org/officeDocument/2006/relationships/notesSlide" Target="../notesSlides/notesSlide15.xml"/><Relationship Id="rId3" Type="http://schemas.openxmlformats.org/officeDocument/2006/relationships/tags" Target="../tags/tag156.xml"/><Relationship Id="rId21" Type="http://schemas.openxmlformats.org/officeDocument/2006/relationships/tags" Target="../tags/tag174.xml"/><Relationship Id="rId7" Type="http://schemas.openxmlformats.org/officeDocument/2006/relationships/tags" Target="../tags/tag160.xml"/><Relationship Id="rId12" Type="http://schemas.openxmlformats.org/officeDocument/2006/relationships/tags" Target="../tags/tag165.xml"/><Relationship Id="rId17" Type="http://schemas.openxmlformats.org/officeDocument/2006/relationships/tags" Target="../tags/tag170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155.xml"/><Relationship Id="rId16" Type="http://schemas.openxmlformats.org/officeDocument/2006/relationships/tags" Target="../tags/tag169.xml"/><Relationship Id="rId20" Type="http://schemas.openxmlformats.org/officeDocument/2006/relationships/tags" Target="../tags/tag173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24" Type="http://schemas.openxmlformats.org/officeDocument/2006/relationships/tags" Target="../tags/tag177.xml"/><Relationship Id="rId5" Type="http://schemas.openxmlformats.org/officeDocument/2006/relationships/tags" Target="../tags/tag158.xml"/><Relationship Id="rId15" Type="http://schemas.openxmlformats.org/officeDocument/2006/relationships/tags" Target="../tags/tag168.xml"/><Relationship Id="rId23" Type="http://schemas.openxmlformats.org/officeDocument/2006/relationships/tags" Target="../tags/tag176.xml"/><Relationship Id="rId28" Type="http://schemas.openxmlformats.org/officeDocument/2006/relationships/image" Target="../media/image3.png"/><Relationship Id="rId10" Type="http://schemas.openxmlformats.org/officeDocument/2006/relationships/tags" Target="../tags/tag163.xml"/><Relationship Id="rId19" Type="http://schemas.openxmlformats.org/officeDocument/2006/relationships/tags" Target="../tags/tag172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tags" Target="../tags/tag167.xml"/><Relationship Id="rId22" Type="http://schemas.openxmlformats.org/officeDocument/2006/relationships/tags" Target="../tags/tag175.xml"/><Relationship Id="rId27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tags" Target="../tags/tag190.xml"/><Relationship Id="rId18" Type="http://schemas.openxmlformats.org/officeDocument/2006/relationships/image" Target="../media/image3.png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17" Type="http://schemas.openxmlformats.org/officeDocument/2006/relationships/image" Target="../media/image7.png"/><Relationship Id="rId2" Type="http://schemas.openxmlformats.org/officeDocument/2006/relationships/tags" Target="../tags/tag179.xml"/><Relationship Id="rId16" Type="http://schemas.openxmlformats.org/officeDocument/2006/relationships/image" Target="../media/image4.png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5" Type="http://schemas.openxmlformats.org/officeDocument/2006/relationships/tags" Target="../tags/tag182.xml"/><Relationship Id="rId15" Type="http://schemas.openxmlformats.org/officeDocument/2006/relationships/notesSlide" Target="../notesSlides/notesSlide16.xml"/><Relationship Id="rId10" Type="http://schemas.openxmlformats.org/officeDocument/2006/relationships/tags" Target="../tags/tag187.xml"/><Relationship Id="rId19" Type="http://schemas.openxmlformats.org/officeDocument/2006/relationships/image" Target="../media/image24.jpeg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19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10" Type="http://schemas.openxmlformats.org/officeDocument/2006/relationships/image" Target="../media/image3.png"/><Relationship Id="rId4" Type="http://schemas.openxmlformats.org/officeDocument/2006/relationships/tags" Target="../tags/tag194.xml"/><Relationship Id="rId9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image" Target="../media/image4.png"/><Relationship Id="rId3" Type="http://schemas.openxmlformats.org/officeDocument/2006/relationships/tags" Target="../tags/tag9.xml"/><Relationship Id="rId21" Type="http://schemas.openxmlformats.org/officeDocument/2006/relationships/tags" Target="../tags/tag27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notesSlide" Target="../notesSlides/notesSlide1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slideLayout" Target="../slideLayouts/slideLayout5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28" Type="http://schemas.openxmlformats.org/officeDocument/2006/relationships/image" Target="../media/image3.png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tags" Target="../tags/tag28.xml"/><Relationship Id="rId27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7.png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8.jpeg"/><Relationship Id="rId5" Type="http://schemas.openxmlformats.org/officeDocument/2006/relationships/tags" Target="../tags/tag36.xml"/><Relationship Id="rId10" Type="http://schemas.openxmlformats.org/officeDocument/2006/relationships/image" Target="../media/image3.png"/><Relationship Id="rId4" Type="http://schemas.openxmlformats.org/officeDocument/2006/relationships/tags" Target="../tags/tag35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image" Target="../media/image4.png"/><Relationship Id="rId3" Type="http://schemas.openxmlformats.org/officeDocument/2006/relationships/tags" Target="../tags/tag40.xml"/><Relationship Id="rId21" Type="http://schemas.openxmlformats.org/officeDocument/2006/relationships/image" Target="../media/image11.sv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notesSlide" Target="../notesSlides/notesSlide4.xml"/><Relationship Id="rId2" Type="http://schemas.openxmlformats.org/officeDocument/2006/relationships/tags" Target="../tags/tag39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10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23" Type="http://schemas.openxmlformats.org/officeDocument/2006/relationships/image" Target="../media/image13.svg"/><Relationship Id="rId10" Type="http://schemas.openxmlformats.org/officeDocument/2006/relationships/tags" Target="../tags/tag47.xml"/><Relationship Id="rId19" Type="http://schemas.openxmlformats.org/officeDocument/2006/relationships/image" Target="../media/image3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image" Target="../media/image4.png"/><Relationship Id="rId3" Type="http://schemas.openxmlformats.org/officeDocument/2006/relationships/tags" Target="../tags/tag55.xml"/><Relationship Id="rId21" Type="http://schemas.openxmlformats.org/officeDocument/2006/relationships/image" Target="../media/image14.jpeg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notesSlide" Target="../notesSlides/notesSlide5.xml"/><Relationship Id="rId2" Type="http://schemas.openxmlformats.org/officeDocument/2006/relationships/tags" Target="../tags/tag54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3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23" Type="http://schemas.openxmlformats.org/officeDocument/2006/relationships/image" Target="../media/image16.jpeg"/><Relationship Id="rId10" Type="http://schemas.openxmlformats.org/officeDocument/2006/relationships/tags" Target="../tags/tag62.xml"/><Relationship Id="rId19" Type="http://schemas.openxmlformats.org/officeDocument/2006/relationships/image" Target="../media/image7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2.xml"/><Relationship Id="rId7" Type="http://schemas.openxmlformats.org/officeDocument/2006/relationships/image" Target="../media/image17.jpe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3" Type="http://schemas.openxmlformats.org/officeDocument/2006/relationships/tags" Target="../tags/tag75.xml"/><Relationship Id="rId21" Type="http://schemas.openxmlformats.org/officeDocument/2006/relationships/image" Target="../media/image4.png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0" Type="http://schemas.openxmlformats.org/officeDocument/2006/relationships/notesSlide" Target="../notesSlides/notesSlide8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23" Type="http://schemas.openxmlformats.org/officeDocument/2006/relationships/image" Target="../media/image7.png"/><Relationship Id="rId10" Type="http://schemas.openxmlformats.org/officeDocument/2006/relationships/tags" Target="../tags/tag82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E:\常用信件\PPT模板\2023厦大ppt大赛素材-标志性事物\标志性建筑6.jpg标志性建筑6"/>
          <p:cNvPicPr>
            <a:picLocks noChangeAspect="1"/>
          </p:cNvPicPr>
          <p:nvPr/>
        </p:nvPicPr>
        <p:blipFill>
          <a:blip r:embed="rId7"/>
          <a:srcRect l="16011"/>
          <a:stretch>
            <a:fillRect/>
          </a:stretch>
        </p:blipFill>
        <p:spPr>
          <a:xfrm>
            <a:off x="0" y="-18415"/>
            <a:ext cx="6497320" cy="515747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-15240" y="-18415"/>
            <a:ext cx="9166225" cy="51574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35" h="8122">
                <a:moveTo>
                  <a:pt x="878" y="5518"/>
                </a:moveTo>
                <a:cubicBezTo>
                  <a:pt x="586" y="5518"/>
                  <a:pt x="349" y="5751"/>
                  <a:pt x="349" y="6038"/>
                </a:cubicBezTo>
                <a:cubicBezTo>
                  <a:pt x="349" y="6325"/>
                  <a:pt x="586" y="6558"/>
                  <a:pt x="878" y="6558"/>
                </a:cubicBezTo>
                <a:cubicBezTo>
                  <a:pt x="1169" y="6558"/>
                  <a:pt x="1406" y="6325"/>
                  <a:pt x="1406" y="6038"/>
                </a:cubicBezTo>
                <a:cubicBezTo>
                  <a:pt x="1406" y="5751"/>
                  <a:pt x="1169" y="5518"/>
                  <a:pt x="878" y="5518"/>
                </a:cubicBezTo>
                <a:close/>
                <a:moveTo>
                  <a:pt x="5350" y="1866"/>
                </a:moveTo>
                <a:cubicBezTo>
                  <a:pt x="5019" y="1866"/>
                  <a:pt x="4751" y="2134"/>
                  <a:pt x="4751" y="2465"/>
                </a:cubicBezTo>
                <a:lnTo>
                  <a:pt x="4751" y="6896"/>
                </a:lnTo>
                <a:cubicBezTo>
                  <a:pt x="4751" y="7227"/>
                  <a:pt x="5019" y="7495"/>
                  <a:pt x="5350" y="7495"/>
                </a:cubicBezTo>
                <a:lnTo>
                  <a:pt x="5362" y="7495"/>
                </a:lnTo>
                <a:cubicBezTo>
                  <a:pt x="5693" y="7495"/>
                  <a:pt x="5961" y="7227"/>
                  <a:pt x="5961" y="6896"/>
                </a:cubicBezTo>
                <a:lnTo>
                  <a:pt x="5961" y="2465"/>
                </a:lnTo>
                <a:cubicBezTo>
                  <a:pt x="5961" y="2134"/>
                  <a:pt x="5693" y="1866"/>
                  <a:pt x="5362" y="1866"/>
                </a:cubicBezTo>
                <a:lnTo>
                  <a:pt x="5350" y="1866"/>
                </a:lnTo>
                <a:close/>
                <a:moveTo>
                  <a:pt x="2390" y="1680"/>
                </a:moveTo>
                <a:cubicBezTo>
                  <a:pt x="2059" y="1680"/>
                  <a:pt x="1791" y="1948"/>
                  <a:pt x="1791" y="2279"/>
                </a:cubicBezTo>
                <a:lnTo>
                  <a:pt x="1791" y="7452"/>
                </a:lnTo>
                <a:cubicBezTo>
                  <a:pt x="1791" y="7783"/>
                  <a:pt x="2059" y="8051"/>
                  <a:pt x="2390" y="8051"/>
                </a:cubicBezTo>
                <a:lnTo>
                  <a:pt x="2402" y="8051"/>
                </a:lnTo>
                <a:cubicBezTo>
                  <a:pt x="2733" y="8051"/>
                  <a:pt x="3001" y="7783"/>
                  <a:pt x="3001" y="7452"/>
                </a:cubicBezTo>
                <a:lnTo>
                  <a:pt x="3001" y="2279"/>
                </a:lnTo>
                <a:cubicBezTo>
                  <a:pt x="3001" y="1948"/>
                  <a:pt x="2733" y="1680"/>
                  <a:pt x="2402" y="1680"/>
                </a:cubicBezTo>
                <a:lnTo>
                  <a:pt x="2390" y="1680"/>
                </a:lnTo>
                <a:close/>
                <a:moveTo>
                  <a:pt x="5357" y="567"/>
                </a:moveTo>
                <a:cubicBezTo>
                  <a:pt x="5065" y="567"/>
                  <a:pt x="4828" y="800"/>
                  <a:pt x="4828" y="1087"/>
                </a:cubicBezTo>
                <a:cubicBezTo>
                  <a:pt x="4828" y="1374"/>
                  <a:pt x="5065" y="1607"/>
                  <a:pt x="5357" y="1607"/>
                </a:cubicBezTo>
                <a:cubicBezTo>
                  <a:pt x="5648" y="1607"/>
                  <a:pt x="5885" y="1374"/>
                  <a:pt x="5885" y="1087"/>
                </a:cubicBezTo>
                <a:cubicBezTo>
                  <a:pt x="5885" y="800"/>
                  <a:pt x="5648" y="567"/>
                  <a:pt x="5357" y="567"/>
                </a:cubicBezTo>
                <a:close/>
                <a:moveTo>
                  <a:pt x="3832" y="125"/>
                </a:moveTo>
                <a:cubicBezTo>
                  <a:pt x="3501" y="125"/>
                  <a:pt x="3233" y="393"/>
                  <a:pt x="3233" y="724"/>
                </a:cubicBezTo>
                <a:lnTo>
                  <a:pt x="3233" y="5250"/>
                </a:lnTo>
                <a:cubicBezTo>
                  <a:pt x="3233" y="5581"/>
                  <a:pt x="3501" y="5849"/>
                  <a:pt x="3832" y="5849"/>
                </a:cubicBezTo>
                <a:lnTo>
                  <a:pt x="3844" y="5849"/>
                </a:lnTo>
                <a:cubicBezTo>
                  <a:pt x="4175" y="5849"/>
                  <a:pt x="4443" y="5581"/>
                  <a:pt x="4443" y="5250"/>
                </a:cubicBezTo>
                <a:lnTo>
                  <a:pt x="4443" y="724"/>
                </a:lnTo>
                <a:cubicBezTo>
                  <a:pt x="4443" y="393"/>
                  <a:pt x="4175" y="125"/>
                  <a:pt x="3844" y="125"/>
                </a:cubicBezTo>
                <a:lnTo>
                  <a:pt x="3832" y="125"/>
                </a:lnTo>
                <a:close/>
                <a:moveTo>
                  <a:pt x="0" y="0"/>
                </a:moveTo>
                <a:lnTo>
                  <a:pt x="355" y="0"/>
                </a:lnTo>
                <a:lnTo>
                  <a:pt x="352" y="24"/>
                </a:lnTo>
                <a:cubicBezTo>
                  <a:pt x="350" y="44"/>
                  <a:pt x="349" y="65"/>
                  <a:pt x="349" y="85"/>
                </a:cubicBezTo>
                <a:lnTo>
                  <a:pt x="349" y="4611"/>
                </a:lnTo>
                <a:cubicBezTo>
                  <a:pt x="349" y="4942"/>
                  <a:pt x="617" y="5210"/>
                  <a:pt x="948" y="5210"/>
                </a:cubicBezTo>
                <a:lnTo>
                  <a:pt x="960" y="5210"/>
                </a:lnTo>
                <a:cubicBezTo>
                  <a:pt x="1291" y="5210"/>
                  <a:pt x="1559" y="4942"/>
                  <a:pt x="1559" y="4611"/>
                </a:cubicBezTo>
                <a:lnTo>
                  <a:pt x="1559" y="85"/>
                </a:lnTo>
                <a:cubicBezTo>
                  <a:pt x="1559" y="65"/>
                  <a:pt x="1558" y="44"/>
                  <a:pt x="1556" y="24"/>
                </a:cubicBezTo>
                <a:lnTo>
                  <a:pt x="1553" y="0"/>
                </a:lnTo>
                <a:lnTo>
                  <a:pt x="14435" y="0"/>
                </a:lnTo>
                <a:lnTo>
                  <a:pt x="14435" y="8122"/>
                </a:lnTo>
                <a:lnTo>
                  <a:pt x="0" y="8122"/>
                </a:lnTo>
                <a:lnTo>
                  <a:pt x="0" y="0"/>
                </a:lnTo>
                <a:close/>
              </a:path>
            </a:pathLst>
          </a:cu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4272280" y="1251585"/>
            <a:ext cx="4298315" cy="649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厦门大学毕业答辩PPT模板</a:t>
            </a:r>
          </a:p>
        </p:txBody>
      </p:sp>
      <p:cxnSp>
        <p:nvCxnSpPr>
          <p:cNvPr id="26" name="直接连接符 25"/>
          <p:cNvCxnSpPr/>
          <p:nvPr>
            <p:custDataLst>
              <p:tags r:id="rId2"/>
            </p:custDataLst>
          </p:nvPr>
        </p:nvCxnSpPr>
        <p:spPr>
          <a:xfrm>
            <a:off x="4272189" y="1901274"/>
            <a:ext cx="4475480" cy="0"/>
          </a:xfrm>
          <a:prstGeom prst="line">
            <a:avLst/>
          </a:prstGeom>
          <a:ln w="127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4272280" y="2609215"/>
            <a:ext cx="2225040" cy="612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姓名：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XXXXX</a:t>
            </a:r>
            <a:endParaRPr lang="zh-CN" altLang="en-US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学号：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XXXXXXXXXXXXX</a:t>
            </a: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4317909" y="2114876"/>
            <a:ext cx="2072005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Your Title Here XMU </a:t>
            </a: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578090" y="175260"/>
            <a:ext cx="1334135" cy="36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倒影5"/>
          <p:cNvPicPr>
            <a:picLocks noChangeAspect="1"/>
          </p:cNvPicPr>
          <p:nvPr/>
        </p:nvPicPr>
        <p:blipFill>
          <a:blip r:embed="rId14"/>
          <a:srcRect t="13989" b="46882"/>
          <a:stretch>
            <a:fillRect/>
          </a:stretch>
        </p:blipFill>
        <p:spPr>
          <a:xfrm>
            <a:off x="0" y="3563620"/>
            <a:ext cx="9144000" cy="16370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68746" y="278528"/>
            <a:ext cx="1791970" cy="530494"/>
            <a:chOff x="624995" y="462811"/>
            <a:chExt cx="2389293" cy="707325"/>
          </a:xfrm>
        </p:grpSpPr>
        <p:sp>
          <p:nvSpPr>
            <p:cNvPr id="2" name="文本框 1"/>
            <p:cNvSpPr txBox="1"/>
            <p:nvPr/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24995" y="884809"/>
              <a:ext cx="1458807" cy="285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sp>
        <p:nvSpPr>
          <p:cNvPr id="22" name="任意多边形: 形状 38"/>
          <p:cNvSpPr/>
          <p:nvPr/>
        </p:nvSpPr>
        <p:spPr>
          <a:xfrm>
            <a:off x="0" y="3545840"/>
            <a:ext cx="9144635" cy="1651000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solidFill>
            <a:srgbClr val="003A88">
              <a:alpha val="29000"/>
            </a:srgb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09667" y="1010674"/>
            <a:ext cx="1771214" cy="281407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55520" y="1797578"/>
            <a:ext cx="1771214" cy="2814077"/>
          </a:xfrm>
          <a:prstGeom prst="rect">
            <a:avLst/>
          </a:prstGeom>
          <a:solidFill>
            <a:srgbClr val="003A88"/>
          </a:solidFill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93024" y="960575"/>
            <a:ext cx="1771214" cy="281407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7228" y="1797578"/>
            <a:ext cx="1771214" cy="2814077"/>
          </a:xfrm>
          <a:prstGeom prst="rect">
            <a:avLst/>
          </a:prstGeom>
          <a:solidFill>
            <a:srgbClr val="003A88"/>
          </a:solidFill>
          <a:ln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34" name="图片 33" descr="E:\常用信件\PPT模板\2023厦大ppt大赛素材-标志性事物\校门4.jpg校门4"/>
          <p:cNvPicPr>
            <a:picLocks noChangeAspect="1"/>
          </p:cNvPicPr>
          <p:nvPr/>
        </p:nvPicPr>
        <p:blipFill rotWithShape="1">
          <a:blip r:embed="rId16"/>
          <a:srcRect l="20070" r="12731"/>
          <a:stretch>
            <a:fillRect/>
          </a:stretch>
        </p:blipFill>
        <p:spPr>
          <a:xfrm>
            <a:off x="812165" y="1998980"/>
            <a:ext cx="1293495" cy="108331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831164" y="3147024"/>
            <a:ext cx="12363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sp>
        <p:nvSpPr>
          <p:cNvPr id="36" name="矩形 35"/>
          <p:cNvSpPr/>
          <p:nvPr/>
        </p:nvSpPr>
        <p:spPr>
          <a:xfrm>
            <a:off x="2868800" y="2332814"/>
            <a:ext cx="12363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sp>
        <p:nvSpPr>
          <p:cNvPr id="38" name="矩形 37"/>
          <p:cNvSpPr/>
          <p:nvPr/>
        </p:nvSpPr>
        <p:spPr>
          <a:xfrm>
            <a:off x="7011383" y="2435684"/>
            <a:ext cx="12363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sp>
        <p:nvSpPr>
          <p:cNvPr id="46" name="矩形 45"/>
          <p:cNvSpPr/>
          <p:nvPr/>
        </p:nvSpPr>
        <p:spPr>
          <a:xfrm>
            <a:off x="2813685" y="2731770"/>
            <a:ext cx="1304925" cy="4794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请在此输入内容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31021" y="3545893"/>
            <a:ext cx="1305227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请在此输入内容</a:t>
            </a:r>
          </a:p>
        </p:txBody>
      </p:sp>
      <p:sp>
        <p:nvSpPr>
          <p:cNvPr id="58" name="矩形 57"/>
          <p:cNvSpPr/>
          <p:nvPr/>
        </p:nvSpPr>
        <p:spPr>
          <a:xfrm>
            <a:off x="6964250" y="2816139"/>
            <a:ext cx="1305227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请在此输入内容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hqprint">
            <a:lum bright="70000" contrast="-70000"/>
          </a:blip>
          <a:srcRect t="152" r="69244"/>
          <a:stretch>
            <a:fillRect/>
          </a:stretch>
        </p:blipFill>
        <p:spPr>
          <a:xfrm>
            <a:off x="5419725" y="4159885"/>
            <a:ext cx="417195" cy="37465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4961460" y="3588934"/>
            <a:ext cx="1305227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请在此输入内容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hqprint">
            <a:biLevel thresh="50000"/>
          </a:blip>
          <a:srcRect t="152" r="69244"/>
          <a:stretch>
            <a:fillRect/>
          </a:stretch>
        </p:blipFill>
        <p:spPr>
          <a:xfrm>
            <a:off x="7442835" y="3377565"/>
            <a:ext cx="417195" cy="374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hqprint">
            <a:lum bright="70000" contrast="-70000"/>
          </a:blip>
          <a:srcRect t="152" r="69244"/>
          <a:stretch>
            <a:fillRect/>
          </a:stretch>
        </p:blipFill>
        <p:spPr>
          <a:xfrm>
            <a:off x="1145540" y="4159885"/>
            <a:ext cx="417195" cy="374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hqprint">
            <a:biLevel thresh="50000"/>
          </a:blip>
          <a:srcRect t="152" r="69244"/>
          <a:stretch>
            <a:fillRect/>
          </a:stretch>
        </p:blipFill>
        <p:spPr>
          <a:xfrm>
            <a:off x="3260725" y="3304540"/>
            <a:ext cx="417195" cy="37465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4941918" y="3216099"/>
            <a:ext cx="12363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pic>
        <p:nvPicPr>
          <p:cNvPr id="12" name="图片 11" descr="E:\常用信件\PPT模板\2023厦大ppt大赛素材-校园风光\凤凰花1.jpg凤凰花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7"/>
          <a:srcRect/>
          <a:stretch>
            <a:fillRect/>
          </a:stretch>
        </p:blipFill>
        <p:spPr>
          <a:xfrm>
            <a:off x="2859405" y="1195705"/>
            <a:ext cx="1293495" cy="996950"/>
          </a:xfrm>
          <a:prstGeom prst="rect">
            <a:avLst/>
          </a:prstGeom>
        </p:spPr>
      </p:pic>
      <p:pic>
        <p:nvPicPr>
          <p:cNvPr id="14" name="图片 13" descr="E:\常用信件\PPT模板\2023厦大ppt大赛素材-标志性事物\校门4.jpg校门4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6"/>
          <a:srcRect l="20070" r="12731"/>
          <a:stretch>
            <a:fillRect/>
          </a:stretch>
        </p:blipFill>
        <p:spPr>
          <a:xfrm>
            <a:off x="4911725" y="2007235"/>
            <a:ext cx="1293495" cy="1083310"/>
          </a:xfrm>
          <a:prstGeom prst="rect">
            <a:avLst/>
          </a:prstGeom>
        </p:spPr>
      </p:pic>
      <p:pic>
        <p:nvPicPr>
          <p:cNvPr id="16" name="图片 15" descr="E:\常用信件\PPT模板\2023厦大ppt大赛素材-校园风光\凤凰花1.jpg凤凰花1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7"/>
          <a:srcRect/>
          <a:stretch>
            <a:fillRect/>
          </a:stretch>
        </p:blipFill>
        <p:spPr>
          <a:xfrm>
            <a:off x="6998335" y="1276985"/>
            <a:ext cx="1293495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89314" y="1876483"/>
            <a:ext cx="48006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9" name="矩形 28"/>
          <p:cNvSpPr/>
          <p:nvPr/>
        </p:nvSpPr>
        <p:spPr>
          <a:xfrm>
            <a:off x="4274183" y="2019303"/>
            <a:ext cx="105283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标题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5844540" y="1884680"/>
            <a:ext cx="1402080" cy="921444"/>
            <a:chOff x="9140243" y="2649839"/>
            <a:chExt cx="1869439" cy="1228827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86943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3-1 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实践难点</a:t>
              </a:r>
              <a:endParaRPr kumimoji="1"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86943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3-2 </a:t>
              </a:r>
              <a:r>
                <a:rPr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实地调研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86943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3-3 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案例分析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lum bright="70000" contrast="-70000"/>
          </a:blip>
          <a:srcRect r="67852"/>
          <a:stretch>
            <a:fillRect/>
          </a:stretch>
        </p:blipFill>
        <p:spPr>
          <a:xfrm>
            <a:off x="0" y="1537970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8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/>
          <p:cNvSpPr/>
          <p:nvPr/>
        </p:nvSpPr>
        <p:spPr>
          <a:xfrm>
            <a:off x="0" y="1106677"/>
            <a:ext cx="9143999" cy="1641992"/>
          </a:xfrm>
          <a:custGeom>
            <a:avLst/>
            <a:gdLst>
              <a:gd name="connsiteX0" fmla="*/ 0 w 12192000"/>
              <a:gd name="connsiteY0" fmla="*/ 0 h 2189322"/>
              <a:gd name="connsiteX1" fmla="*/ 12192000 w 12192000"/>
              <a:gd name="connsiteY1" fmla="*/ 0 h 2189322"/>
              <a:gd name="connsiteX2" fmla="*/ 12192000 w 12192000"/>
              <a:gd name="connsiteY2" fmla="*/ 2189322 h 2189322"/>
              <a:gd name="connsiteX3" fmla="*/ 0 w 12192000"/>
              <a:gd name="connsiteY3" fmla="*/ 2189322 h 218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189322">
                <a:moveTo>
                  <a:pt x="0" y="0"/>
                </a:moveTo>
                <a:lnTo>
                  <a:pt x="12192000" y="0"/>
                </a:lnTo>
                <a:lnTo>
                  <a:pt x="12192000" y="2189322"/>
                </a:lnTo>
                <a:lnTo>
                  <a:pt x="0" y="2189322"/>
                </a:lnTo>
                <a:close/>
              </a:path>
            </a:pathLst>
          </a:custGeom>
          <a:gradFill>
            <a:gsLst>
              <a:gs pos="60000">
                <a:srgbClr val="003A88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0070" y="1299210"/>
            <a:ext cx="489458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105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厦门大学建有思明校区、漳州校区、翔安校区和马来西亚分校，设有研究生院、6个学部以及33个学院（直属系）和16个研究院，形成了覆盖哲学、经济学、法学、教育学、文学、历史学、理学、工学、医学、管理学、艺术学、交叉学科12个学科门类的学科体系。</a:t>
            </a:r>
          </a:p>
        </p:txBody>
      </p:sp>
      <p:sp>
        <p:nvSpPr>
          <p:cNvPr id="39" name="矩形 38"/>
          <p:cNvSpPr/>
          <p:nvPr/>
        </p:nvSpPr>
        <p:spPr>
          <a:xfrm>
            <a:off x="3348159" y="2623366"/>
            <a:ext cx="2447682" cy="2108952"/>
          </a:xfrm>
          <a:prstGeom prst="rect">
            <a:avLst/>
          </a:prstGeom>
          <a:solidFill>
            <a:srgbClr val="4472C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15475" y="2924606"/>
            <a:ext cx="1735964" cy="348488"/>
          </a:xfrm>
          <a:prstGeom prst="rect">
            <a:avLst/>
          </a:prstGeom>
          <a:solidFill>
            <a:srgbClr val="003A8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36527" y="3683572"/>
            <a:ext cx="2161911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5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sp>
        <p:nvSpPr>
          <p:cNvPr id="46" name="矩形 45"/>
          <p:cNvSpPr/>
          <p:nvPr/>
        </p:nvSpPr>
        <p:spPr>
          <a:xfrm>
            <a:off x="3619500" y="4039870"/>
            <a:ext cx="217106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为国家富强、人民幸福和中华文化海外传播作出了积极贡献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3725000" y="3571291"/>
            <a:ext cx="2394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803667" y="2941701"/>
            <a:ext cx="1909124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第二步</a:t>
            </a:r>
          </a:p>
        </p:txBody>
      </p:sp>
      <p:sp>
        <p:nvSpPr>
          <p:cNvPr id="48" name="矩形 47"/>
          <p:cNvSpPr/>
          <p:nvPr/>
        </p:nvSpPr>
        <p:spPr>
          <a:xfrm>
            <a:off x="639014" y="3012013"/>
            <a:ext cx="1735964" cy="348488"/>
          </a:xfrm>
          <a:prstGeom prst="rect">
            <a:avLst/>
          </a:prstGeom>
          <a:solidFill>
            <a:srgbClr val="003A8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60066" y="3751927"/>
            <a:ext cx="2161911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sp>
        <p:nvSpPr>
          <p:cNvPr id="53" name="矩形 52"/>
          <p:cNvSpPr/>
          <p:nvPr/>
        </p:nvSpPr>
        <p:spPr>
          <a:xfrm>
            <a:off x="560066" y="4107959"/>
            <a:ext cx="2278067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为国家富强、人民幸福和中华文化海外传播作出了积极贡献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648539" y="3639647"/>
            <a:ext cx="239456" cy="0"/>
          </a:xfrm>
          <a:prstGeom prst="line">
            <a:avLst/>
          </a:prstGeom>
          <a:ln>
            <a:solidFill>
              <a:srgbClr val="003A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727205" y="3029108"/>
            <a:ext cx="1909124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第一步</a:t>
            </a:r>
          </a:p>
        </p:txBody>
      </p:sp>
      <p:sp>
        <p:nvSpPr>
          <p:cNvPr id="55" name="矩形 54"/>
          <p:cNvSpPr/>
          <p:nvPr/>
        </p:nvSpPr>
        <p:spPr>
          <a:xfrm>
            <a:off x="6405019" y="3012013"/>
            <a:ext cx="1735964" cy="348488"/>
          </a:xfrm>
          <a:prstGeom prst="rect">
            <a:avLst/>
          </a:prstGeom>
          <a:solidFill>
            <a:srgbClr val="003A8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326071" y="3751927"/>
            <a:ext cx="2161911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sp>
        <p:nvSpPr>
          <p:cNvPr id="60" name="矩形 59"/>
          <p:cNvSpPr/>
          <p:nvPr/>
        </p:nvSpPr>
        <p:spPr>
          <a:xfrm>
            <a:off x="6326072" y="4107959"/>
            <a:ext cx="2278067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为国家富强、人民幸福和中华文化海外传播作出了积极贡献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6414544" y="3639647"/>
            <a:ext cx="239456" cy="0"/>
          </a:xfrm>
          <a:prstGeom prst="line">
            <a:avLst/>
          </a:prstGeom>
          <a:ln>
            <a:solidFill>
              <a:srgbClr val="003A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6493211" y="3029108"/>
            <a:ext cx="1909124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第三步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pic>
        <p:nvPicPr>
          <p:cNvPr id="11" name="图片 10" descr="23"/>
          <p:cNvPicPr>
            <a:picLocks noChangeAspect="1"/>
          </p:cNvPicPr>
          <p:nvPr/>
        </p:nvPicPr>
        <p:blipFill>
          <a:blip r:embed="rId6">
            <a:alphaModFix amt="40000"/>
            <a:lum bright="-6000" contrast="-12000"/>
          </a:blip>
          <a:stretch>
            <a:fillRect/>
          </a:stretch>
        </p:blipFill>
        <p:spPr>
          <a:xfrm>
            <a:off x="6034405" y="1102995"/>
            <a:ext cx="3109595" cy="1645285"/>
          </a:xfrm>
          <a:prstGeom prst="rect">
            <a:avLst/>
          </a:prstGeom>
          <a:solidFill>
            <a:srgbClr val="003A88"/>
          </a:solidFill>
        </p:spPr>
      </p:pic>
      <p:grpSp>
        <p:nvGrpSpPr>
          <p:cNvPr id="12" name="组合 11"/>
          <p:cNvGrpSpPr/>
          <p:nvPr/>
        </p:nvGrpSpPr>
        <p:grpSpPr>
          <a:xfrm>
            <a:off x="468746" y="278528"/>
            <a:ext cx="1791970" cy="561609"/>
            <a:chOff x="624995" y="462811"/>
            <a:chExt cx="2389293" cy="748811"/>
          </a:xfrm>
        </p:grpSpPr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848273" cy="326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68746" y="278528"/>
            <a:ext cx="1791970" cy="561609"/>
            <a:chOff x="624995" y="462811"/>
            <a:chExt cx="2389293" cy="748811"/>
          </a:xfrm>
        </p:grpSpPr>
        <p:sp>
          <p:nvSpPr>
            <p:cNvPr id="4" name="文本框 3"/>
            <p:cNvSpPr txBox="1"/>
            <p:nvPr>
              <p:custDataLst>
                <p:tags r:id="rId13"/>
              </p:custDataLst>
            </p:nvPr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14"/>
              </p:custDataLst>
            </p:nvPr>
          </p:nvSpPr>
          <p:spPr>
            <a:xfrm>
              <a:off x="624995" y="884809"/>
              <a:ext cx="1848273" cy="326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68913" y="1233405"/>
            <a:ext cx="5763985" cy="348839"/>
            <a:chOff x="3002037" y="1465798"/>
            <a:chExt cx="7067433" cy="369332"/>
          </a:xfrm>
          <a:solidFill>
            <a:schemeClr val="bg1">
              <a:lumMod val="65000"/>
            </a:schemeClr>
          </a:solidFill>
        </p:grpSpPr>
        <p:sp>
          <p:nvSpPr>
            <p:cNvPr id="3" name="矩形 2"/>
            <p:cNvSpPr/>
            <p:nvPr>
              <p:custDataLst>
                <p:tags r:id="rId11"/>
              </p:custDataLst>
            </p:nvPr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>
              <p:custDataLst>
                <p:tags r:id="rId12"/>
              </p:custDataLst>
            </p:nvPr>
          </p:nvSpPr>
          <p:spPr>
            <a:xfrm>
              <a:off x="3033222" y="1474123"/>
              <a:ext cx="5688632" cy="356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8F8F8"/>
                  </a:solidFill>
                  <a:latin typeface="楷体" panose="02010609060101010101" charset="-122"/>
                  <a:ea typeface="楷体" panose="02010609060101010101" charset="-122"/>
                </a:rPr>
                <a:t>单击此处添加标题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68913" y="2931722"/>
            <a:ext cx="5763985" cy="353479"/>
            <a:chOff x="3002037" y="3922395"/>
            <a:chExt cx="7067433" cy="374245"/>
          </a:xfrm>
          <a:solidFill>
            <a:srgbClr val="003A88"/>
          </a:solidFill>
        </p:grpSpPr>
        <p:sp>
          <p:nvSpPr>
            <p:cNvPr id="19" name="矩形 18"/>
            <p:cNvSpPr/>
            <p:nvPr>
              <p:custDataLst>
                <p:tags r:id="rId9"/>
              </p:custDataLst>
            </p:nvPr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>
              <p:custDataLst>
                <p:tags r:id="rId10"/>
              </p:custDataLst>
            </p:nvPr>
          </p:nvSpPr>
          <p:spPr>
            <a:xfrm>
              <a:off x="3023808" y="3939647"/>
              <a:ext cx="4085844" cy="356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8F8F8"/>
                  </a:solidFill>
                  <a:latin typeface="楷体" panose="02010609060101010101" charset="-122"/>
                  <a:ea typeface="楷体" panose="02010609060101010101" charset="-122"/>
                </a:rPr>
                <a:t>单击此处添加标题</a:t>
              </a:r>
            </a:p>
          </p:txBody>
        </p:sp>
      </p:grpSp>
      <p:sp>
        <p:nvSpPr>
          <p:cNvPr id="21" name="TextBox 20"/>
          <p:cNvSpPr txBox="1"/>
          <p:nvPr>
            <p:custDataLst>
              <p:tags r:id="rId2"/>
            </p:custDataLst>
          </p:nvPr>
        </p:nvSpPr>
        <p:spPr>
          <a:xfrm>
            <a:off x="1868914" y="1765160"/>
            <a:ext cx="5763984" cy="5480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思源黑体 CN Light" panose="020B0300000000000000" charset="-122"/>
                <a:ea typeface="思源黑体 CN Light" panose="020B0300000000000000" charset="-122"/>
              </a:rPr>
              <a:t>厦门大学（Xiamen University），简称厦大(XMU) ，由著名爱国华侨领袖陈嘉庚先生于1921年创办, 是中国近代教育史上第一所华侨创办的大学</a:t>
            </a:r>
          </a:p>
        </p:txBody>
      </p:sp>
      <p:sp>
        <p:nvSpPr>
          <p:cNvPr id="6" name="TextBox 21"/>
          <p:cNvSpPr txBox="1"/>
          <p:nvPr>
            <p:custDataLst>
              <p:tags r:id="rId3"/>
            </p:custDataLst>
          </p:nvPr>
        </p:nvSpPr>
        <p:spPr>
          <a:xfrm>
            <a:off x="1868914" y="3436248"/>
            <a:ext cx="5763984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学校秉持爱国华侨领袖陈嘉庚先生的立校志向，形成了“爱国、革命、自强、科学”的优良校风，打造了鲜明的办学特色，培养了大批优秀人才，为国家富强、人民幸福和中华文化海外传播作出了积极贡献。</a:t>
            </a:r>
            <a:endParaRPr lang="zh-CN" altLang="en-US" sz="1200" dirty="0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22" name="等腰三角形 2"/>
          <p:cNvSpPr/>
          <p:nvPr>
            <p:custDataLst>
              <p:tags r:id="rId4"/>
            </p:custDataLst>
          </p:nvPr>
        </p:nvSpPr>
        <p:spPr bwMode="auto">
          <a:xfrm rot="2747878">
            <a:off x="729862" y="1191042"/>
            <a:ext cx="992271" cy="1148109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rgbClr val="003A88"/>
          </a:solidFill>
          <a:ln>
            <a:noFill/>
          </a:ln>
        </p:spPr>
        <p:txBody>
          <a:bodyPr wrap="none" lIns="68580" tIns="34290" rIns="68580" bIns="34290" anchor="ctr"/>
          <a:lstStyle/>
          <a:p>
            <a:pPr algn="ctr"/>
            <a:endParaRPr lang="zh-CN" altLang="en-US" sz="11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5"/>
            </p:custDataLst>
          </p:nvPr>
        </p:nvSpPr>
        <p:spPr>
          <a:xfrm>
            <a:off x="845796" y="1632302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b="1" dirty="0"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sp>
        <p:nvSpPr>
          <p:cNvPr id="25" name="等腰三角形 2"/>
          <p:cNvSpPr/>
          <p:nvPr>
            <p:custDataLst>
              <p:tags r:id="rId6"/>
            </p:custDataLst>
          </p:nvPr>
        </p:nvSpPr>
        <p:spPr bwMode="auto">
          <a:xfrm rot="3036074">
            <a:off x="729861" y="2935935"/>
            <a:ext cx="992273" cy="1148112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lIns="68580" tIns="34290" rIns="68580" bIns="34290" anchor="ctr"/>
          <a:lstStyle/>
          <a:p>
            <a:pPr algn="ctr"/>
            <a:endParaRPr lang="zh-CN" altLang="en-US" sz="11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>
            <p:custDataLst>
              <p:tags r:id="rId7"/>
            </p:custDataLst>
          </p:nvPr>
        </p:nvSpPr>
        <p:spPr>
          <a:xfrm>
            <a:off x="853749" y="3370996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b="1" dirty="0"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pic>
        <p:nvPicPr>
          <p:cNvPr id="24" name="图片 23" descr="E:\常用信件\PPT模板\厦大建筑.png厦大建筑"/>
          <p:cNvPicPr/>
          <p:nvPr>
            <p:custDataLst>
              <p:tags r:id="rId8"/>
            </p:custDataLst>
          </p:nvPr>
        </p:nvPicPr>
        <p:blipFill>
          <a:blip r:embed="rId19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E:\常用信件\PPT模板\2023厦大ppt大赛素材-校园风光\屋檐一角1.jpg屋檐一角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0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528320" y="2027555"/>
            <a:ext cx="2498090" cy="1217930"/>
          </a:xfrm>
          <a:prstGeom prst="rect">
            <a:avLst/>
          </a:prstGeom>
        </p:spPr>
      </p:pic>
      <p:pic>
        <p:nvPicPr>
          <p:cNvPr id="33" name="图片 32" descr="E:\常用信件\PPT模板\厦大建筑.png厦大建筑"/>
          <p:cNvPicPr/>
          <p:nvPr/>
        </p:nvPicPr>
        <p:blipFill>
          <a:blip r:embed="rId31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166622" y="3761921"/>
            <a:ext cx="1455036" cy="3708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2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sp>
        <p:nvSpPr>
          <p:cNvPr id="54" name="矩形 53"/>
          <p:cNvSpPr/>
          <p:nvPr>
            <p:custDataLst>
              <p:tags r:id="rId3"/>
            </p:custDataLst>
          </p:nvPr>
        </p:nvSpPr>
        <p:spPr>
          <a:xfrm>
            <a:off x="527921" y="2031597"/>
            <a:ext cx="2498104" cy="1209359"/>
          </a:xfrm>
          <a:prstGeom prst="rect">
            <a:avLst/>
          </a:prstGeom>
          <a:solidFill>
            <a:srgbClr val="003A88">
              <a:alpha val="70000"/>
            </a:srgb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矩形 54"/>
          <p:cNvSpPr/>
          <p:nvPr>
            <p:custDataLst>
              <p:tags r:id="rId4"/>
            </p:custDataLst>
          </p:nvPr>
        </p:nvSpPr>
        <p:spPr>
          <a:xfrm>
            <a:off x="531495" y="970280"/>
            <a:ext cx="5066665" cy="830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厦门大学图书馆始建于1921年，著名图书馆学家裘开明、文学巨匠林语堂、历史学家郑天挺、人类学家冯汉骥、金融学家朱保训和数学奇才陈景润等都曾任职于此。</a:t>
            </a:r>
          </a:p>
        </p:txBody>
      </p:sp>
      <p:sp>
        <p:nvSpPr>
          <p:cNvPr id="56" name="矩形 55"/>
          <p:cNvSpPr/>
          <p:nvPr>
            <p:custDataLst>
              <p:tags r:id="rId5"/>
            </p:custDataLst>
          </p:nvPr>
        </p:nvSpPr>
        <p:spPr>
          <a:xfrm>
            <a:off x="686241" y="2133345"/>
            <a:ext cx="1285996" cy="3619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sp>
        <p:nvSpPr>
          <p:cNvPr id="57" name="矩形 56"/>
          <p:cNvSpPr/>
          <p:nvPr>
            <p:custDataLst>
              <p:tags r:id="rId6"/>
            </p:custDataLst>
          </p:nvPr>
        </p:nvSpPr>
        <p:spPr>
          <a:xfrm>
            <a:off x="752916" y="2488122"/>
            <a:ext cx="2120397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历经百年积累，截至2022年12月，馆藏总量达1468万册。</a:t>
            </a:r>
          </a:p>
        </p:txBody>
      </p:sp>
      <p:sp>
        <p:nvSpPr>
          <p:cNvPr id="58" name="矩形 57"/>
          <p:cNvSpPr/>
          <p:nvPr>
            <p:custDataLst>
              <p:tags r:id="rId7"/>
            </p:custDataLst>
          </p:nvPr>
        </p:nvSpPr>
        <p:spPr>
          <a:xfrm>
            <a:off x="3071725" y="2023852"/>
            <a:ext cx="2498104" cy="1218051"/>
          </a:xfrm>
          <a:prstGeom prst="rect">
            <a:avLst/>
          </a:prstGeom>
          <a:solidFill>
            <a:srgbClr val="003A8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矩形 59"/>
          <p:cNvSpPr/>
          <p:nvPr>
            <p:custDataLst>
              <p:tags r:id="rId8"/>
            </p:custDataLst>
          </p:nvPr>
        </p:nvSpPr>
        <p:spPr>
          <a:xfrm>
            <a:off x="3275130" y="2140643"/>
            <a:ext cx="1285996" cy="3619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sp>
        <p:nvSpPr>
          <p:cNvPr id="62" name="矩形 61"/>
          <p:cNvSpPr/>
          <p:nvPr>
            <p:custDataLst>
              <p:tags r:id="rId9"/>
            </p:custDataLst>
          </p:nvPr>
        </p:nvSpPr>
        <p:spPr>
          <a:xfrm>
            <a:off x="516491" y="3287613"/>
            <a:ext cx="2498104" cy="1209359"/>
          </a:xfrm>
          <a:prstGeom prst="rect">
            <a:avLst/>
          </a:prstGeom>
          <a:solidFill>
            <a:srgbClr val="003A8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4" name="矩形 63"/>
          <p:cNvSpPr/>
          <p:nvPr>
            <p:custDataLst>
              <p:tags r:id="rId10"/>
            </p:custDataLst>
          </p:nvPr>
        </p:nvSpPr>
        <p:spPr>
          <a:xfrm>
            <a:off x="686241" y="3399521"/>
            <a:ext cx="1285996" cy="3619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sp>
        <p:nvSpPr>
          <p:cNvPr id="66" name="矩形 65"/>
          <p:cNvSpPr/>
          <p:nvPr>
            <p:custDataLst>
              <p:tags r:id="rId11"/>
            </p:custDataLst>
          </p:nvPr>
        </p:nvSpPr>
        <p:spPr>
          <a:xfrm>
            <a:off x="3071725" y="3291101"/>
            <a:ext cx="2498104" cy="1209359"/>
          </a:xfrm>
          <a:prstGeom prst="rect">
            <a:avLst/>
          </a:prstGeom>
          <a:solidFill>
            <a:srgbClr val="003A8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8" name="矩形 67"/>
          <p:cNvSpPr/>
          <p:nvPr>
            <p:custDataLst>
              <p:tags r:id="rId12"/>
            </p:custDataLst>
          </p:nvPr>
        </p:nvSpPr>
        <p:spPr>
          <a:xfrm>
            <a:off x="3241475" y="3399834"/>
            <a:ext cx="1285996" cy="3619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pic>
        <p:nvPicPr>
          <p:cNvPr id="70" name="图片 69" descr="E:\常用信件\PPT模板\2023厦大ppt大赛素材-校园风光\芙蓉湖3.jpg芙蓉湖3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33"/>
          <a:srcRect b="8318"/>
          <a:stretch>
            <a:fillRect/>
          </a:stretch>
        </p:blipFill>
        <p:spPr>
          <a:xfrm>
            <a:off x="6226175" y="1055370"/>
            <a:ext cx="2453640" cy="3456940"/>
          </a:xfrm>
          <a:prstGeom prst="rect">
            <a:avLst/>
          </a:prstGeom>
        </p:spPr>
      </p:pic>
      <p:grpSp>
        <p:nvGrpSpPr>
          <p:cNvPr id="71" name="图形 499"/>
          <p:cNvGrpSpPr/>
          <p:nvPr/>
        </p:nvGrpSpPr>
        <p:grpSpPr>
          <a:xfrm>
            <a:off x="4987526" y="2629946"/>
            <a:ext cx="140403" cy="119494"/>
            <a:chOff x="8312167" y="4489608"/>
            <a:chExt cx="177164" cy="150780"/>
          </a:xfrm>
          <a:solidFill>
            <a:srgbClr val="00561F"/>
          </a:solidFill>
        </p:grpSpPr>
        <p:sp>
          <p:nvSpPr>
            <p:cNvPr id="73" name="任意多边形: 形状 37"/>
            <p:cNvSpPr/>
            <p:nvPr>
              <p:custDataLst>
                <p:tags r:id="rId19"/>
              </p:custDataLst>
            </p:nvPr>
          </p:nvSpPr>
          <p:spPr>
            <a:xfrm>
              <a:off x="8312167" y="4530756"/>
              <a:ext cx="49339" cy="23431"/>
            </a:xfrm>
            <a:custGeom>
              <a:avLst/>
              <a:gdLst>
                <a:gd name="connsiteX0" fmla="*/ 37910 w 49339"/>
                <a:gd name="connsiteY0" fmla="*/ 0 h 23431"/>
                <a:gd name="connsiteX1" fmla="*/ 11430 w 49339"/>
                <a:gd name="connsiteY1" fmla="*/ 0 h 23431"/>
                <a:gd name="connsiteX2" fmla="*/ 0 w 49339"/>
                <a:gd name="connsiteY2" fmla="*/ 11716 h 23431"/>
                <a:gd name="connsiteX3" fmla="*/ 11430 w 49339"/>
                <a:gd name="connsiteY3" fmla="*/ 23431 h 23431"/>
                <a:gd name="connsiteX4" fmla="*/ 37910 w 49339"/>
                <a:gd name="connsiteY4" fmla="*/ 23431 h 23431"/>
                <a:gd name="connsiteX5" fmla="*/ 49340 w 49339"/>
                <a:gd name="connsiteY5" fmla="*/ 11716 h 23431"/>
                <a:gd name="connsiteX6" fmla="*/ 37910 w 49339"/>
                <a:gd name="connsiteY6" fmla="*/ 0 h 2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39" h="23431">
                  <a:moveTo>
                    <a:pt x="37910" y="0"/>
                  </a:moveTo>
                  <a:lnTo>
                    <a:pt x="11430" y="0"/>
                  </a:lnTo>
                  <a:cubicBezTo>
                    <a:pt x="5144" y="0"/>
                    <a:pt x="0" y="5239"/>
                    <a:pt x="0" y="11716"/>
                  </a:cubicBezTo>
                  <a:cubicBezTo>
                    <a:pt x="0" y="18192"/>
                    <a:pt x="5144" y="23431"/>
                    <a:pt x="11430" y="23431"/>
                  </a:cubicBezTo>
                  <a:lnTo>
                    <a:pt x="37910" y="23431"/>
                  </a:lnTo>
                  <a:cubicBezTo>
                    <a:pt x="44196" y="23431"/>
                    <a:pt x="49340" y="18192"/>
                    <a:pt x="49340" y="11716"/>
                  </a:cubicBezTo>
                  <a:cubicBezTo>
                    <a:pt x="49340" y="5239"/>
                    <a:pt x="44196" y="0"/>
                    <a:pt x="3791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74" name="任意多边形: 形状 38"/>
            <p:cNvSpPr/>
            <p:nvPr>
              <p:custDataLst>
                <p:tags r:id="rId20"/>
              </p:custDataLst>
            </p:nvPr>
          </p:nvSpPr>
          <p:spPr>
            <a:xfrm>
              <a:off x="8376080" y="4530756"/>
              <a:ext cx="49339" cy="23431"/>
            </a:xfrm>
            <a:custGeom>
              <a:avLst/>
              <a:gdLst>
                <a:gd name="connsiteX0" fmla="*/ 37909 w 49339"/>
                <a:gd name="connsiteY0" fmla="*/ 0 h 23431"/>
                <a:gd name="connsiteX1" fmla="*/ 11430 w 49339"/>
                <a:gd name="connsiteY1" fmla="*/ 0 h 23431"/>
                <a:gd name="connsiteX2" fmla="*/ 0 w 49339"/>
                <a:gd name="connsiteY2" fmla="*/ 11716 h 23431"/>
                <a:gd name="connsiteX3" fmla="*/ 11430 w 49339"/>
                <a:gd name="connsiteY3" fmla="*/ 23431 h 23431"/>
                <a:gd name="connsiteX4" fmla="*/ 37909 w 49339"/>
                <a:gd name="connsiteY4" fmla="*/ 23431 h 23431"/>
                <a:gd name="connsiteX5" fmla="*/ 49339 w 49339"/>
                <a:gd name="connsiteY5" fmla="*/ 11716 h 23431"/>
                <a:gd name="connsiteX6" fmla="*/ 37909 w 49339"/>
                <a:gd name="connsiteY6" fmla="*/ 0 h 2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39" h="23431">
                  <a:moveTo>
                    <a:pt x="37909" y="0"/>
                  </a:moveTo>
                  <a:lnTo>
                    <a:pt x="11430" y="0"/>
                  </a:lnTo>
                  <a:cubicBezTo>
                    <a:pt x="5143" y="0"/>
                    <a:pt x="0" y="5239"/>
                    <a:pt x="0" y="11716"/>
                  </a:cubicBezTo>
                  <a:cubicBezTo>
                    <a:pt x="0" y="18192"/>
                    <a:pt x="5143" y="23431"/>
                    <a:pt x="11430" y="23431"/>
                  </a:cubicBezTo>
                  <a:lnTo>
                    <a:pt x="37909" y="23431"/>
                  </a:lnTo>
                  <a:cubicBezTo>
                    <a:pt x="44196" y="23431"/>
                    <a:pt x="49339" y="18192"/>
                    <a:pt x="49339" y="11716"/>
                  </a:cubicBezTo>
                  <a:cubicBezTo>
                    <a:pt x="49339" y="5239"/>
                    <a:pt x="44196" y="0"/>
                    <a:pt x="379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75" name="任意多边形: 形状 39"/>
            <p:cNvSpPr/>
            <p:nvPr>
              <p:custDataLst>
                <p:tags r:id="rId21"/>
              </p:custDataLst>
            </p:nvPr>
          </p:nvSpPr>
          <p:spPr>
            <a:xfrm>
              <a:off x="8439992" y="4530756"/>
              <a:ext cx="49339" cy="23431"/>
            </a:xfrm>
            <a:custGeom>
              <a:avLst/>
              <a:gdLst>
                <a:gd name="connsiteX0" fmla="*/ 37910 w 49339"/>
                <a:gd name="connsiteY0" fmla="*/ 0 h 23431"/>
                <a:gd name="connsiteX1" fmla="*/ 11430 w 49339"/>
                <a:gd name="connsiteY1" fmla="*/ 0 h 23431"/>
                <a:gd name="connsiteX2" fmla="*/ 0 w 49339"/>
                <a:gd name="connsiteY2" fmla="*/ 11716 h 23431"/>
                <a:gd name="connsiteX3" fmla="*/ 11430 w 49339"/>
                <a:gd name="connsiteY3" fmla="*/ 23431 h 23431"/>
                <a:gd name="connsiteX4" fmla="*/ 37910 w 49339"/>
                <a:gd name="connsiteY4" fmla="*/ 23431 h 23431"/>
                <a:gd name="connsiteX5" fmla="*/ 49340 w 49339"/>
                <a:gd name="connsiteY5" fmla="*/ 11716 h 23431"/>
                <a:gd name="connsiteX6" fmla="*/ 37910 w 49339"/>
                <a:gd name="connsiteY6" fmla="*/ 0 h 2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39" h="23431">
                  <a:moveTo>
                    <a:pt x="37910" y="0"/>
                  </a:moveTo>
                  <a:lnTo>
                    <a:pt x="11430" y="0"/>
                  </a:lnTo>
                  <a:cubicBezTo>
                    <a:pt x="5144" y="0"/>
                    <a:pt x="0" y="5239"/>
                    <a:pt x="0" y="11716"/>
                  </a:cubicBezTo>
                  <a:cubicBezTo>
                    <a:pt x="0" y="18192"/>
                    <a:pt x="5144" y="23431"/>
                    <a:pt x="11430" y="23431"/>
                  </a:cubicBezTo>
                  <a:lnTo>
                    <a:pt x="37910" y="23431"/>
                  </a:lnTo>
                  <a:cubicBezTo>
                    <a:pt x="44196" y="23431"/>
                    <a:pt x="49340" y="18192"/>
                    <a:pt x="49340" y="11716"/>
                  </a:cubicBezTo>
                  <a:cubicBezTo>
                    <a:pt x="49340" y="5239"/>
                    <a:pt x="44196" y="0"/>
                    <a:pt x="3791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76" name="任意多边形: 形状 40"/>
            <p:cNvSpPr/>
            <p:nvPr>
              <p:custDataLst>
                <p:tags r:id="rId22"/>
              </p:custDataLst>
            </p:nvPr>
          </p:nvSpPr>
          <p:spPr>
            <a:xfrm>
              <a:off x="8312167" y="4489608"/>
              <a:ext cx="49339" cy="23431"/>
            </a:xfrm>
            <a:custGeom>
              <a:avLst/>
              <a:gdLst>
                <a:gd name="connsiteX0" fmla="*/ 37910 w 49339"/>
                <a:gd name="connsiteY0" fmla="*/ 0 h 23431"/>
                <a:gd name="connsiteX1" fmla="*/ 11430 w 49339"/>
                <a:gd name="connsiteY1" fmla="*/ 0 h 23431"/>
                <a:gd name="connsiteX2" fmla="*/ 0 w 49339"/>
                <a:gd name="connsiteY2" fmla="*/ 11716 h 23431"/>
                <a:gd name="connsiteX3" fmla="*/ 11430 w 49339"/>
                <a:gd name="connsiteY3" fmla="*/ 23431 h 23431"/>
                <a:gd name="connsiteX4" fmla="*/ 37910 w 49339"/>
                <a:gd name="connsiteY4" fmla="*/ 23431 h 23431"/>
                <a:gd name="connsiteX5" fmla="*/ 49340 w 49339"/>
                <a:gd name="connsiteY5" fmla="*/ 11716 h 23431"/>
                <a:gd name="connsiteX6" fmla="*/ 37910 w 49339"/>
                <a:gd name="connsiteY6" fmla="*/ 0 h 2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39" h="23431">
                  <a:moveTo>
                    <a:pt x="37910" y="0"/>
                  </a:moveTo>
                  <a:lnTo>
                    <a:pt x="11430" y="0"/>
                  </a:lnTo>
                  <a:cubicBezTo>
                    <a:pt x="5144" y="0"/>
                    <a:pt x="0" y="5239"/>
                    <a:pt x="0" y="11716"/>
                  </a:cubicBezTo>
                  <a:cubicBezTo>
                    <a:pt x="0" y="18193"/>
                    <a:pt x="5144" y="23431"/>
                    <a:pt x="11430" y="23431"/>
                  </a:cubicBezTo>
                  <a:lnTo>
                    <a:pt x="37910" y="23431"/>
                  </a:lnTo>
                  <a:cubicBezTo>
                    <a:pt x="44196" y="23431"/>
                    <a:pt x="49340" y="18193"/>
                    <a:pt x="49340" y="11716"/>
                  </a:cubicBezTo>
                  <a:cubicBezTo>
                    <a:pt x="49340" y="5239"/>
                    <a:pt x="44196" y="0"/>
                    <a:pt x="3791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77" name="任意多边形: 形状 41"/>
            <p:cNvSpPr/>
            <p:nvPr>
              <p:custDataLst>
                <p:tags r:id="rId23"/>
              </p:custDataLst>
            </p:nvPr>
          </p:nvSpPr>
          <p:spPr>
            <a:xfrm>
              <a:off x="8376080" y="4489608"/>
              <a:ext cx="49339" cy="23431"/>
            </a:xfrm>
            <a:custGeom>
              <a:avLst/>
              <a:gdLst>
                <a:gd name="connsiteX0" fmla="*/ 37909 w 49339"/>
                <a:gd name="connsiteY0" fmla="*/ 0 h 23431"/>
                <a:gd name="connsiteX1" fmla="*/ 11430 w 49339"/>
                <a:gd name="connsiteY1" fmla="*/ 0 h 23431"/>
                <a:gd name="connsiteX2" fmla="*/ 0 w 49339"/>
                <a:gd name="connsiteY2" fmla="*/ 11716 h 23431"/>
                <a:gd name="connsiteX3" fmla="*/ 11430 w 49339"/>
                <a:gd name="connsiteY3" fmla="*/ 23431 h 23431"/>
                <a:gd name="connsiteX4" fmla="*/ 37909 w 49339"/>
                <a:gd name="connsiteY4" fmla="*/ 23431 h 23431"/>
                <a:gd name="connsiteX5" fmla="*/ 49339 w 49339"/>
                <a:gd name="connsiteY5" fmla="*/ 11716 h 23431"/>
                <a:gd name="connsiteX6" fmla="*/ 37909 w 49339"/>
                <a:gd name="connsiteY6" fmla="*/ 0 h 2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39" h="23431">
                  <a:moveTo>
                    <a:pt x="37909" y="0"/>
                  </a:moveTo>
                  <a:lnTo>
                    <a:pt x="11430" y="0"/>
                  </a:lnTo>
                  <a:cubicBezTo>
                    <a:pt x="5143" y="0"/>
                    <a:pt x="0" y="5239"/>
                    <a:pt x="0" y="11716"/>
                  </a:cubicBezTo>
                  <a:cubicBezTo>
                    <a:pt x="0" y="18193"/>
                    <a:pt x="5143" y="23431"/>
                    <a:pt x="11430" y="23431"/>
                  </a:cubicBezTo>
                  <a:lnTo>
                    <a:pt x="37909" y="23431"/>
                  </a:lnTo>
                  <a:cubicBezTo>
                    <a:pt x="44196" y="23431"/>
                    <a:pt x="49339" y="18193"/>
                    <a:pt x="49339" y="11716"/>
                  </a:cubicBezTo>
                  <a:cubicBezTo>
                    <a:pt x="49339" y="5239"/>
                    <a:pt x="44196" y="0"/>
                    <a:pt x="379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79" name="任意多边形: 形状 43"/>
            <p:cNvSpPr/>
            <p:nvPr>
              <p:custDataLst>
                <p:tags r:id="rId24"/>
              </p:custDataLst>
            </p:nvPr>
          </p:nvSpPr>
          <p:spPr>
            <a:xfrm>
              <a:off x="8312167" y="4573809"/>
              <a:ext cx="49339" cy="23431"/>
            </a:xfrm>
            <a:custGeom>
              <a:avLst/>
              <a:gdLst>
                <a:gd name="connsiteX0" fmla="*/ 37910 w 49339"/>
                <a:gd name="connsiteY0" fmla="*/ 0 h 23431"/>
                <a:gd name="connsiteX1" fmla="*/ 11430 w 49339"/>
                <a:gd name="connsiteY1" fmla="*/ 0 h 23431"/>
                <a:gd name="connsiteX2" fmla="*/ 0 w 49339"/>
                <a:gd name="connsiteY2" fmla="*/ 11716 h 23431"/>
                <a:gd name="connsiteX3" fmla="*/ 11430 w 49339"/>
                <a:gd name="connsiteY3" fmla="*/ 23431 h 23431"/>
                <a:gd name="connsiteX4" fmla="*/ 37910 w 49339"/>
                <a:gd name="connsiteY4" fmla="*/ 23431 h 23431"/>
                <a:gd name="connsiteX5" fmla="*/ 49340 w 49339"/>
                <a:gd name="connsiteY5" fmla="*/ 11716 h 23431"/>
                <a:gd name="connsiteX6" fmla="*/ 37910 w 49339"/>
                <a:gd name="connsiteY6" fmla="*/ 0 h 2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39" h="23431">
                  <a:moveTo>
                    <a:pt x="37910" y="0"/>
                  </a:moveTo>
                  <a:lnTo>
                    <a:pt x="11430" y="0"/>
                  </a:lnTo>
                  <a:cubicBezTo>
                    <a:pt x="5144" y="0"/>
                    <a:pt x="0" y="5239"/>
                    <a:pt x="0" y="11716"/>
                  </a:cubicBezTo>
                  <a:cubicBezTo>
                    <a:pt x="0" y="18193"/>
                    <a:pt x="5144" y="23431"/>
                    <a:pt x="11430" y="23431"/>
                  </a:cubicBezTo>
                  <a:lnTo>
                    <a:pt x="37910" y="23431"/>
                  </a:lnTo>
                  <a:cubicBezTo>
                    <a:pt x="44196" y="23431"/>
                    <a:pt x="49340" y="18193"/>
                    <a:pt x="49340" y="11716"/>
                  </a:cubicBezTo>
                  <a:cubicBezTo>
                    <a:pt x="49340" y="5239"/>
                    <a:pt x="44196" y="0"/>
                    <a:pt x="3791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81" name="任意多边形: 形状 45"/>
            <p:cNvSpPr/>
            <p:nvPr>
              <p:custDataLst>
                <p:tags r:id="rId25"/>
              </p:custDataLst>
            </p:nvPr>
          </p:nvSpPr>
          <p:spPr>
            <a:xfrm>
              <a:off x="8312167" y="4616957"/>
              <a:ext cx="49339" cy="23431"/>
            </a:xfrm>
            <a:custGeom>
              <a:avLst/>
              <a:gdLst>
                <a:gd name="connsiteX0" fmla="*/ 37910 w 49339"/>
                <a:gd name="connsiteY0" fmla="*/ 0 h 23431"/>
                <a:gd name="connsiteX1" fmla="*/ 11430 w 49339"/>
                <a:gd name="connsiteY1" fmla="*/ 0 h 23431"/>
                <a:gd name="connsiteX2" fmla="*/ 0 w 49339"/>
                <a:gd name="connsiteY2" fmla="*/ 11716 h 23431"/>
                <a:gd name="connsiteX3" fmla="*/ 11430 w 49339"/>
                <a:gd name="connsiteY3" fmla="*/ 23431 h 23431"/>
                <a:gd name="connsiteX4" fmla="*/ 37910 w 49339"/>
                <a:gd name="connsiteY4" fmla="*/ 23431 h 23431"/>
                <a:gd name="connsiteX5" fmla="*/ 49340 w 49339"/>
                <a:gd name="connsiteY5" fmla="*/ 11716 h 23431"/>
                <a:gd name="connsiteX6" fmla="*/ 37910 w 49339"/>
                <a:gd name="connsiteY6" fmla="*/ 0 h 2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39" h="23431">
                  <a:moveTo>
                    <a:pt x="37910" y="0"/>
                  </a:moveTo>
                  <a:lnTo>
                    <a:pt x="11430" y="0"/>
                  </a:lnTo>
                  <a:cubicBezTo>
                    <a:pt x="5144" y="0"/>
                    <a:pt x="0" y="5239"/>
                    <a:pt x="0" y="11716"/>
                  </a:cubicBezTo>
                  <a:cubicBezTo>
                    <a:pt x="0" y="18193"/>
                    <a:pt x="5144" y="23431"/>
                    <a:pt x="11430" y="23431"/>
                  </a:cubicBezTo>
                  <a:lnTo>
                    <a:pt x="37910" y="23431"/>
                  </a:lnTo>
                  <a:cubicBezTo>
                    <a:pt x="44196" y="23431"/>
                    <a:pt x="49340" y="18193"/>
                    <a:pt x="49340" y="11716"/>
                  </a:cubicBezTo>
                  <a:cubicBezTo>
                    <a:pt x="49340" y="5239"/>
                    <a:pt x="44196" y="0"/>
                    <a:pt x="3791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82" name="任意多边形: 形状 46"/>
            <p:cNvSpPr/>
            <p:nvPr>
              <p:custDataLst>
                <p:tags r:id="rId26"/>
              </p:custDataLst>
            </p:nvPr>
          </p:nvSpPr>
          <p:spPr>
            <a:xfrm>
              <a:off x="8376080" y="4616957"/>
              <a:ext cx="49339" cy="23431"/>
            </a:xfrm>
            <a:custGeom>
              <a:avLst/>
              <a:gdLst>
                <a:gd name="connsiteX0" fmla="*/ 37909 w 49339"/>
                <a:gd name="connsiteY0" fmla="*/ 0 h 23431"/>
                <a:gd name="connsiteX1" fmla="*/ 11430 w 49339"/>
                <a:gd name="connsiteY1" fmla="*/ 0 h 23431"/>
                <a:gd name="connsiteX2" fmla="*/ 0 w 49339"/>
                <a:gd name="connsiteY2" fmla="*/ 11716 h 23431"/>
                <a:gd name="connsiteX3" fmla="*/ 11430 w 49339"/>
                <a:gd name="connsiteY3" fmla="*/ 23431 h 23431"/>
                <a:gd name="connsiteX4" fmla="*/ 37909 w 49339"/>
                <a:gd name="connsiteY4" fmla="*/ 23431 h 23431"/>
                <a:gd name="connsiteX5" fmla="*/ 49339 w 49339"/>
                <a:gd name="connsiteY5" fmla="*/ 11716 h 23431"/>
                <a:gd name="connsiteX6" fmla="*/ 37909 w 49339"/>
                <a:gd name="connsiteY6" fmla="*/ 0 h 2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39" h="23431">
                  <a:moveTo>
                    <a:pt x="37909" y="0"/>
                  </a:moveTo>
                  <a:lnTo>
                    <a:pt x="11430" y="0"/>
                  </a:lnTo>
                  <a:cubicBezTo>
                    <a:pt x="5143" y="0"/>
                    <a:pt x="0" y="5239"/>
                    <a:pt x="0" y="11716"/>
                  </a:cubicBezTo>
                  <a:cubicBezTo>
                    <a:pt x="0" y="18193"/>
                    <a:pt x="5143" y="23431"/>
                    <a:pt x="11430" y="23431"/>
                  </a:cubicBezTo>
                  <a:lnTo>
                    <a:pt x="37909" y="23431"/>
                  </a:lnTo>
                  <a:cubicBezTo>
                    <a:pt x="44196" y="23431"/>
                    <a:pt x="49339" y="18193"/>
                    <a:pt x="49339" y="11716"/>
                  </a:cubicBezTo>
                  <a:cubicBezTo>
                    <a:pt x="49339" y="5239"/>
                    <a:pt x="44196" y="0"/>
                    <a:pt x="379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5" name="矩形 4"/>
          <p:cNvSpPr/>
          <p:nvPr>
            <p:custDataLst>
              <p:tags r:id="rId14"/>
            </p:custDataLst>
          </p:nvPr>
        </p:nvSpPr>
        <p:spPr>
          <a:xfrm>
            <a:off x="3241481" y="2490027"/>
            <a:ext cx="2120397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纸本馆藏470万册，电子馆藏998万册，数据库计188个。</a:t>
            </a:r>
          </a:p>
        </p:txBody>
      </p:sp>
      <p:sp>
        <p:nvSpPr>
          <p:cNvPr id="7" name="矩形 6"/>
          <p:cNvSpPr/>
          <p:nvPr>
            <p:custDataLst>
              <p:tags r:id="rId15"/>
            </p:custDataLst>
          </p:nvPr>
        </p:nvSpPr>
        <p:spPr>
          <a:xfrm>
            <a:off x="752916" y="3761932"/>
            <a:ext cx="2120397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纸本馆藏涵盖各个领域</a:t>
            </a:r>
          </a:p>
        </p:txBody>
      </p:sp>
      <p:sp>
        <p:nvSpPr>
          <p:cNvPr id="8" name="矩形 7"/>
          <p:cNvSpPr/>
          <p:nvPr>
            <p:custDataLst>
              <p:tags r:id="rId16"/>
            </p:custDataLst>
          </p:nvPr>
        </p:nvSpPr>
        <p:spPr>
          <a:xfrm>
            <a:off x="3275136" y="3761932"/>
            <a:ext cx="2120397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在东南亚和台湾研究的资料建设方面颇具优势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68746" y="278528"/>
            <a:ext cx="1791970" cy="561609"/>
            <a:chOff x="624995" y="462811"/>
            <a:chExt cx="2389293" cy="748811"/>
          </a:xfrm>
        </p:grpSpPr>
        <p:sp>
          <p:nvSpPr>
            <p:cNvPr id="10" name="文本框 9"/>
            <p:cNvSpPr txBox="1"/>
            <p:nvPr>
              <p:custDataLst>
                <p:tags r:id="rId17"/>
              </p:custDataLst>
            </p:nvPr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8"/>
              </p:custDataLst>
            </p:nvPr>
          </p:nvSpPr>
          <p:spPr>
            <a:xfrm>
              <a:off x="624995" y="884809"/>
              <a:ext cx="1848273" cy="326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55659" y="1884738"/>
            <a:ext cx="48006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9" name="矩形 28"/>
          <p:cNvSpPr/>
          <p:nvPr/>
        </p:nvSpPr>
        <p:spPr>
          <a:xfrm>
            <a:off x="4274183" y="2019303"/>
            <a:ext cx="105283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标题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5844540" y="1884680"/>
            <a:ext cx="1402080" cy="921443"/>
            <a:chOff x="9140243" y="2649839"/>
            <a:chExt cx="1869439" cy="1228827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86943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4-1 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问题分析</a:t>
              </a:r>
              <a:endParaRPr kumimoji="1"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86943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4-2 </a:t>
              </a:r>
              <a:r>
                <a:rPr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相关对策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86943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4-3 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结论成果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lum bright="70000" contrast="-70000"/>
          </a:blip>
          <a:srcRect r="67852"/>
          <a:stretch>
            <a:fillRect/>
          </a:stretch>
        </p:blipFill>
        <p:spPr>
          <a:xfrm>
            <a:off x="0" y="1537970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8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alphaModFix amt="1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hqprint">
            <a:lum bright="70000" contrast="-70000"/>
          </a:blip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sp>
        <p:nvSpPr>
          <p:cNvPr id="18" name="任意多边形 17"/>
          <p:cNvSpPr/>
          <p:nvPr>
            <p:custDataLst>
              <p:tags r:id="rId2"/>
            </p:custDataLst>
          </p:nvPr>
        </p:nvSpPr>
        <p:spPr>
          <a:xfrm>
            <a:off x="674583" y="1628844"/>
            <a:ext cx="7565894" cy="2468203"/>
          </a:xfrm>
          <a:custGeom>
            <a:avLst/>
            <a:gdLst>
              <a:gd name="connsiteX0" fmla="*/ 409575 w 8817618"/>
              <a:gd name="connsiteY0" fmla="*/ 0 h 2876550"/>
              <a:gd name="connsiteX1" fmla="*/ 8408043 w 8817618"/>
              <a:gd name="connsiteY1" fmla="*/ 0 h 2876550"/>
              <a:gd name="connsiteX2" fmla="*/ 8440229 w 8817618"/>
              <a:gd name="connsiteY2" fmla="*/ 159425 h 2876550"/>
              <a:gd name="connsiteX3" fmla="*/ 8817618 w 8817618"/>
              <a:gd name="connsiteY3" fmla="*/ 409575 h 2876550"/>
              <a:gd name="connsiteX4" fmla="*/ 8817618 w 8817618"/>
              <a:gd name="connsiteY4" fmla="*/ 2427763 h 2876550"/>
              <a:gd name="connsiteX5" fmla="*/ 8408043 w 8817618"/>
              <a:gd name="connsiteY5" fmla="*/ 2837338 h 2876550"/>
              <a:gd name="connsiteX6" fmla="*/ 8415959 w 8817618"/>
              <a:gd name="connsiteY6" fmla="*/ 2876550 h 2876550"/>
              <a:gd name="connsiteX7" fmla="*/ 401658 w 8817618"/>
              <a:gd name="connsiteY7" fmla="*/ 2876550 h 2876550"/>
              <a:gd name="connsiteX8" fmla="*/ 409574 w 8817618"/>
              <a:gd name="connsiteY8" fmla="*/ 2837338 h 2876550"/>
              <a:gd name="connsiteX9" fmla="*/ 82543 w 8817618"/>
              <a:gd name="connsiteY9" fmla="*/ 2436084 h 2876550"/>
              <a:gd name="connsiteX10" fmla="*/ 0 w 8817618"/>
              <a:gd name="connsiteY10" fmla="*/ 2427763 h 2876550"/>
              <a:gd name="connsiteX11" fmla="*/ 0 w 8817618"/>
              <a:gd name="connsiteY11" fmla="*/ 409575 h 2876550"/>
              <a:gd name="connsiteX12" fmla="*/ 409575 w 8817618"/>
              <a:gd name="connsiteY12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7618" h="2876550">
                <a:moveTo>
                  <a:pt x="409575" y="0"/>
                </a:moveTo>
                <a:lnTo>
                  <a:pt x="8408043" y="0"/>
                </a:lnTo>
                <a:lnTo>
                  <a:pt x="8440229" y="159425"/>
                </a:lnTo>
                <a:cubicBezTo>
                  <a:pt x="8502407" y="306428"/>
                  <a:pt x="8647967" y="409575"/>
                  <a:pt x="8817618" y="409575"/>
                </a:cubicBezTo>
                <a:lnTo>
                  <a:pt x="8817618" y="2427763"/>
                </a:lnTo>
                <a:cubicBezTo>
                  <a:pt x="8591416" y="2427763"/>
                  <a:pt x="8408043" y="2611136"/>
                  <a:pt x="8408043" y="2837338"/>
                </a:cubicBezTo>
                <a:lnTo>
                  <a:pt x="8415959" y="2876550"/>
                </a:lnTo>
                <a:lnTo>
                  <a:pt x="401658" y="2876550"/>
                </a:lnTo>
                <a:lnTo>
                  <a:pt x="409574" y="2837338"/>
                </a:lnTo>
                <a:cubicBezTo>
                  <a:pt x="409574" y="2639411"/>
                  <a:pt x="269180" y="2474276"/>
                  <a:pt x="82543" y="2436084"/>
                </a:cubicBezTo>
                <a:lnTo>
                  <a:pt x="0" y="2427763"/>
                </a:lnTo>
                <a:lnTo>
                  <a:pt x="0" y="409575"/>
                </a:lnTo>
                <a:cubicBezTo>
                  <a:pt x="226202" y="409575"/>
                  <a:pt x="409575" y="226202"/>
                  <a:pt x="409575" y="0"/>
                </a:cubicBezTo>
                <a:close/>
              </a:path>
            </a:pathLst>
          </a:custGeom>
          <a:solidFill>
            <a:srgbClr val="003A88"/>
          </a:solidFill>
          <a:ln>
            <a:noFill/>
          </a:ln>
          <a:effectLst>
            <a:outerShdw blurRad="254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>
            <p:custDataLst>
              <p:tags r:id="rId3"/>
            </p:custDataLst>
          </p:nvPr>
        </p:nvSpPr>
        <p:spPr>
          <a:xfrm>
            <a:off x="812435" y="1761262"/>
            <a:ext cx="7290189" cy="2202096"/>
          </a:xfrm>
          <a:custGeom>
            <a:avLst/>
            <a:gdLst>
              <a:gd name="connsiteX0" fmla="*/ 409575 w 8817618"/>
              <a:gd name="connsiteY0" fmla="*/ 0 h 2876550"/>
              <a:gd name="connsiteX1" fmla="*/ 8408043 w 8817618"/>
              <a:gd name="connsiteY1" fmla="*/ 0 h 2876550"/>
              <a:gd name="connsiteX2" fmla="*/ 8440229 w 8817618"/>
              <a:gd name="connsiteY2" fmla="*/ 159425 h 2876550"/>
              <a:gd name="connsiteX3" fmla="*/ 8817618 w 8817618"/>
              <a:gd name="connsiteY3" fmla="*/ 409575 h 2876550"/>
              <a:gd name="connsiteX4" fmla="*/ 8817618 w 8817618"/>
              <a:gd name="connsiteY4" fmla="*/ 2427763 h 2876550"/>
              <a:gd name="connsiteX5" fmla="*/ 8408043 w 8817618"/>
              <a:gd name="connsiteY5" fmla="*/ 2837338 h 2876550"/>
              <a:gd name="connsiteX6" fmla="*/ 8415959 w 8817618"/>
              <a:gd name="connsiteY6" fmla="*/ 2876550 h 2876550"/>
              <a:gd name="connsiteX7" fmla="*/ 401658 w 8817618"/>
              <a:gd name="connsiteY7" fmla="*/ 2876550 h 2876550"/>
              <a:gd name="connsiteX8" fmla="*/ 409574 w 8817618"/>
              <a:gd name="connsiteY8" fmla="*/ 2837338 h 2876550"/>
              <a:gd name="connsiteX9" fmla="*/ 82543 w 8817618"/>
              <a:gd name="connsiteY9" fmla="*/ 2436084 h 2876550"/>
              <a:gd name="connsiteX10" fmla="*/ 0 w 8817618"/>
              <a:gd name="connsiteY10" fmla="*/ 2427763 h 2876550"/>
              <a:gd name="connsiteX11" fmla="*/ 0 w 8817618"/>
              <a:gd name="connsiteY11" fmla="*/ 409575 h 2876550"/>
              <a:gd name="connsiteX12" fmla="*/ 409575 w 8817618"/>
              <a:gd name="connsiteY12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17618" h="2876550">
                <a:moveTo>
                  <a:pt x="409575" y="0"/>
                </a:moveTo>
                <a:lnTo>
                  <a:pt x="8408043" y="0"/>
                </a:lnTo>
                <a:lnTo>
                  <a:pt x="8440229" y="159425"/>
                </a:lnTo>
                <a:cubicBezTo>
                  <a:pt x="8502407" y="306428"/>
                  <a:pt x="8647967" y="409575"/>
                  <a:pt x="8817618" y="409575"/>
                </a:cubicBezTo>
                <a:lnTo>
                  <a:pt x="8817618" y="2427763"/>
                </a:lnTo>
                <a:cubicBezTo>
                  <a:pt x="8591416" y="2427763"/>
                  <a:pt x="8408043" y="2611136"/>
                  <a:pt x="8408043" y="2837338"/>
                </a:cubicBezTo>
                <a:lnTo>
                  <a:pt x="8415959" y="2876550"/>
                </a:lnTo>
                <a:lnTo>
                  <a:pt x="401658" y="2876550"/>
                </a:lnTo>
                <a:lnTo>
                  <a:pt x="409574" y="2837338"/>
                </a:lnTo>
                <a:cubicBezTo>
                  <a:pt x="409574" y="2639411"/>
                  <a:pt x="269180" y="2474276"/>
                  <a:pt x="82543" y="2436084"/>
                </a:cubicBezTo>
                <a:lnTo>
                  <a:pt x="0" y="2427763"/>
                </a:lnTo>
                <a:lnTo>
                  <a:pt x="0" y="409575"/>
                </a:lnTo>
                <a:cubicBezTo>
                  <a:pt x="226202" y="409575"/>
                  <a:pt x="409575" y="226202"/>
                  <a:pt x="409575" y="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68746" y="278528"/>
            <a:ext cx="1791970" cy="561609"/>
            <a:chOff x="624995" y="462811"/>
            <a:chExt cx="2389293" cy="748811"/>
          </a:xfrm>
        </p:grpSpPr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624995" y="884809"/>
              <a:ext cx="1848273" cy="326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  <p:sp>
        <p:nvSpPr>
          <p:cNvPr id="52" name="矩形 51"/>
          <p:cNvSpPr/>
          <p:nvPr>
            <p:custDataLst>
              <p:tags r:id="rId4"/>
            </p:custDataLst>
          </p:nvPr>
        </p:nvSpPr>
        <p:spPr>
          <a:xfrm>
            <a:off x="1332865" y="1985645"/>
            <a:ext cx="6411595" cy="1753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厦门大学图书馆始建于1921年，著名图书馆学家裘开明、文学巨匠林语堂、历史学家郑天挺、人类学家冯汉骥、金融学家朱保训和数学奇才陈景润等都曾任职于此。历经百年积累，截至2022年12月，馆藏总量达1468万册。其中，纸本馆藏470万册，电子馆藏998万册，数据库计188个。纸本馆藏涵盖各个领域，哲学、语言学、历史学、政治学、法学、经济学、管理学等方面的文献尤其丰富，在东南亚和台湾研究的资料建设方面颇具优势。馆内还藏有大量古籍线装书、缩微平片等资源，是全国古籍重点保护单位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68746" y="278528"/>
            <a:ext cx="1791970" cy="530494"/>
            <a:chOff x="624995" y="462811"/>
            <a:chExt cx="2389293" cy="707325"/>
          </a:xfrm>
        </p:grpSpPr>
        <p:sp>
          <p:nvSpPr>
            <p:cNvPr id="2" name="文本框 1"/>
            <p:cNvSpPr txBox="1"/>
            <p:nvPr/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24995" y="884809"/>
              <a:ext cx="1458807" cy="285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46" name="淘宝店chenying0907 2"/>
          <p:cNvGrpSpPr/>
          <p:nvPr/>
        </p:nvGrpSpPr>
        <p:grpSpPr>
          <a:xfrm>
            <a:off x="4587126" y="1494323"/>
            <a:ext cx="1939290" cy="2762287"/>
            <a:chOff x="345562" y="3328451"/>
            <a:chExt cx="1939290" cy="2762287"/>
          </a:xfrm>
        </p:grpSpPr>
        <p:sp>
          <p:nvSpPr>
            <p:cNvPr id="47" name="圆角淘宝店chenying0907 3"/>
            <p:cNvSpPr/>
            <p:nvPr>
              <p:custDataLst>
                <p:tags r:id="rId20"/>
              </p:custDataLst>
            </p:nvPr>
          </p:nvSpPr>
          <p:spPr>
            <a:xfrm rot="2700000">
              <a:off x="904082" y="3328451"/>
              <a:ext cx="734498" cy="734498"/>
            </a:xfrm>
            <a:prstGeom prst="roundRect">
              <a:avLst/>
            </a:prstGeom>
            <a:solidFill>
              <a:srgbClr val="003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淘宝店chenying0907 4"/>
            <p:cNvGrpSpPr/>
            <p:nvPr/>
          </p:nvGrpSpPr>
          <p:grpSpPr>
            <a:xfrm>
              <a:off x="345562" y="4334328"/>
              <a:ext cx="1939290" cy="1756410"/>
              <a:chOff x="345562" y="4067628"/>
              <a:chExt cx="1939290" cy="1756410"/>
            </a:xfrm>
          </p:grpSpPr>
          <p:sp>
            <p:nvSpPr>
              <p:cNvPr id="49" name="淘宝店chenying0907 6"/>
              <p:cNvSpPr/>
              <p:nvPr>
                <p:custDataLst>
                  <p:tags r:id="rId22"/>
                </p:custDataLst>
              </p:nvPr>
            </p:nvSpPr>
            <p:spPr>
              <a:xfrm flipH="1">
                <a:off x="345562" y="4147724"/>
                <a:ext cx="98938" cy="1619250"/>
              </a:xfrm>
              <a:prstGeom prst="rect">
                <a:avLst/>
              </a:prstGeom>
              <a:solidFill>
                <a:srgbClr val="003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文本框 49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444500" y="4067628"/>
                <a:ext cx="30988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400" dirty="0">
                  <a:solidFill>
                    <a:schemeClr val="accent5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2" name="淘宝店chenying0907 9"/>
              <p:cNvSpPr/>
              <p:nvPr>
                <p:custDataLst>
                  <p:tags r:id="rId24"/>
                </p:custDataLst>
              </p:nvPr>
            </p:nvSpPr>
            <p:spPr>
              <a:xfrm>
                <a:off x="444622" y="4809308"/>
                <a:ext cx="1840230" cy="1014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sz="1200" dirty="0">
                    <a:solidFill>
                      <a:srgbClr val="003A88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厦门大学（Xiamen University），简称厦大(XMU) ，由著名爱国华侨领袖陈嘉庚先生于1921年创办</a:t>
                </a:r>
                <a:r>
                  <a:rPr lang="zh-CN" sz="1200" dirty="0">
                    <a:solidFill>
                      <a:srgbClr val="003A88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。</a:t>
                </a:r>
                <a:endParaRPr lang="zh-CN" altLang="en-US" sz="1200" dirty="0">
                  <a:solidFill>
                    <a:srgbClr val="003A8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</p:grpSp>
        <p:sp>
          <p:nvSpPr>
            <p:cNvPr id="53" name="文本框 52"/>
            <p:cNvSpPr txBox="1"/>
            <p:nvPr>
              <p:custDataLst>
                <p:tags r:id="rId21"/>
              </p:custDataLst>
            </p:nvPr>
          </p:nvSpPr>
          <p:spPr>
            <a:xfrm>
              <a:off x="884046" y="3457542"/>
              <a:ext cx="77457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</a:rPr>
                <a:t>2018</a:t>
              </a:r>
            </a:p>
          </p:txBody>
        </p:sp>
      </p:grpSp>
      <p:grpSp>
        <p:nvGrpSpPr>
          <p:cNvPr id="56" name="淘宝店chenying0907 2"/>
          <p:cNvGrpSpPr/>
          <p:nvPr/>
        </p:nvGrpSpPr>
        <p:grpSpPr>
          <a:xfrm>
            <a:off x="6732791" y="1494323"/>
            <a:ext cx="1941830" cy="2762287"/>
            <a:chOff x="345562" y="3328451"/>
            <a:chExt cx="1941830" cy="2762287"/>
          </a:xfrm>
        </p:grpSpPr>
        <p:sp>
          <p:nvSpPr>
            <p:cNvPr id="57" name="圆角淘宝店chenying0907 3"/>
            <p:cNvSpPr/>
            <p:nvPr>
              <p:custDataLst>
                <p:tags r:id="rId15"/>
              </p:custDataLst>
            </p:nvPr>
          </p:nvSpPr>
          <p:spPr>
            <a:xfrm rot="2700000">
              <a:off x="904082" y="3328451"/>
              <a:ext cx="734498" cy="734498"/>
            </a:xfrm>
            <a:prstGeom prst="round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淘宝店chenying0907 4"/>
            <p:cNvGrpSpPr/>
            <p:nvPr/>
          </p:nvGrpSpPr>
          <p:grpSpPr>
            <a:xfrm>
              <a:off x="345562" y="4414338"/>
              <a:ext cx="1941830" cy="1676400"/>
              <a:chOff x="345562" y="4147638"/>
              <a:chExt cx="1941830" cy="1676400"/>
            </a:xfrm>
          </p:grpSpPr>
          <p:sp>
            <p:nvSpPr>
              <p:cNvPr id="59" name="淘宝店chenying0907 6"/>
              <p:cNvSpPr/>
              <p:nvPr>
                <p:custDataLst>
                  <p:tags r:id="rId17"/>
                </p:custDataLst>
              </p:nvPr>
            </p:nvSpPr>
            <p:spPr>
              <a:xfrm flipH="1">
                <a:off x="345562" y="4147724"/>
                <a:ext cx="98938" cy="161925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文本框 59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444500" y="4147638"/>
                <a:ext cx="7950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b="1" dirty="0">
                    <a:solidFill>
                      <a:srgbClr val="4472C4"/>
                    </a:solidFill>
                    <a:latin typeface="楷体" panose="02010609060101010101" charset="-122"/>
                    <a:ea typeface="楷体" panose="02010609060101010101" charset="-122"/>
                    <a:cs typeface="+mn-lt"/>
                    <a:sym typeface="+mn-ea"/>
                  </a:rPr>
                  <a:t>标题</a:t>
                </a:r>
              </a:p>
            </p:txBody>
          </p:sp>
          <p:sp>
            <p:nvSpPr>
              <p:cNvPr id="62" name="淘宝店chenying0907 9"/>
              <p:cNvSpPr/>
              <p:nvPr>
                <p:custDataLst>
                  <p:tags r:id="rId19"/>
                </p:custDataLst>
              </p:nvPr>
            </p:nvSpPr>
            <p:spPr>
              <a:xfrm>
                <a:off x="444622" y="4809308"/>
                <a:ext cx="1842770" cy="1014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sz="1200" dirty="0">
                    <a:solidFill>
                      <a:srgbClr val="4472C4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厦门大学（Xiamen University），简称厦大(XMU) ，由著名爱国华侨领袖陈嘉庚先生于1921年创办</a:t>
                </a:r>
                <a:r>
                  <a:rPr lang="zh-CN" sz="1200" dirty="0">
                    <a:solidFill>
                      <a:srgbClr val="4472C4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。</a:t>
                </a:r>
                <a:r>
                  <a:rPr sz="1200" dirty="0">
                    <a:solidFill>
                      <a:srgbClr val="4472C4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 </a:t>
                </a:r>
                <a:endParaRPr lang="zh-CN" altLang="en-US" sz="1200" dirty="0">
                  <a:solidFill>
                    <a:srgbClr val="4472C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</p:grpSp>
        <p:sp>
          <p:nvSpPr>
            <p:cNvPr id="63" name="文本框 62"/>
            <p:cNvSpPr txBox="1"/>
            <p:nvPr>
              <p:custDataLst>
                <p:tags r:id="rId16"/>
              </p:custDataLst>
            </p:nvPr>
          </p:nvSpPr>
          <p:spPr>
            <a:xfrm>
              <a:off x="884046" y="3457542"/>
              <a:ext cx="77457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</a:rPr>
                <a:t>2023</a:t>
              </a:r>
            </a:p>
          </p:txBody>
        </p:sp>
      </p:grpSp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4804809" y="2580845"/>
            <a:ext cx="795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标题</a:t>
            </a:r>
          </a:p>
        </p:txBody>
      </p:sp>
      <p:grpSp>
        <p:nvGrpSpPr>
          <p:cNvPr id="73" name="淘宝店chenying0907 2"/>
          <p:cNvGrpSpPr/>
          <p:nvPr/>
        </p:nvGrpSpPr>
        <p:grpSpPr>
          <a:xfrm>
            <a:off x="406286" y="1528613"/>
            <a:ext cx="1916430" cy="2762287"/>
            <a:chOff x="345562" y="3328451"/>
            <a:chExt cx="1916430" cy="2762287"/>
          </a:xfrm>
        </p:grpSpPr>
        <p:sp>
          <p:nvSpPr>
            <p:cNvPr id="74" name="圆角淘宝店chenying0907 3"/>
            <p:cNvSpPr/>
            <p:nvPr>
              <p:custDataLst>
                <p:tags r:id="rId10"/>
              </p:custDataLst>
            </p:nvPr>
          </p:nvSpPr>
          <p:spPr>
            <a:xfrm rot="2700000">
              <a:off x="904082" y="3328451"/>
              <a:ext cx="734498" cy="734498"/>
            </a:xfrm>
            <a:prstGeom prst="roundRect">
              <a:avLst/>
            </a:prstGeom>
            <a:solidFill>
              <a:srgbClr val="003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淘宝店chenying0907 4"/>
            <p:cNvGrpSpPr/>
            <p:nvPr/>
          </p:nvGrpSpPr>
          <p:grpSpPr>
            <a:xfrm>
              <a:off x="345562" y="4334328"/>
              <a:ext cx="1916430" cy="1756410"/>
              <a:chOff x="345562" y="4067628"/>
              <a:chExt cx="1916430" cy="1756410"/>
            </a:xfrm>
          </p:grpSpPr>
          <p:sp>
            <p:nvSpPr>
              <p:cNvPr id="76" name="淘宝店chenying0907 6"/>
              <p:cNvSpPr/>
              <p:nvPr>
                <p:custDataLst>
                  <p:tags r:id="rId12"/>
                </p:custDataLst>
              </p:nvPr>
            </p:nvSpPr>
            <p:spPr>
              <a:xfrm flipH="1">
                <a:off x="345562" y="4147724"/>
                <a:ext cx="98938" cy="1619250"/>
              </a:xfrm>
              <a:prstGeom prst="rect">
                <a:avLst/>
              </a:prstGeom>
              <a:solidFill>
                <a:srgbClr val="003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文本框 7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44500" y="4067628"/>
                <a:ext cx="3098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sz="2400" dirty="0">
                  <a:solidFill>
                    <a:schemeClr val="accent5"/>
                  </a:solidFill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8" name="淘宝店chenying0907 9"/>
              <p:cNvSpPr/>
              <p:nvPr>
                <p:custDataLst>
                  <p:tags r:id="rId14"/>
                </p:custDataLst>
              </p:nvPr>
            </p:nvSpPr>
            <p:spPr>
              <a:xfrm>
                <a:off x="444622" y="4809308"/>
                <a:ext cx="1817370" cy="1014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sz="1200" dirty="0">
                    <a:solidFill>
                      <a:srgbClr val="003A88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</a:rPr>
                  <a:t>厦门大学（Xiamen University），简称厦大(XMU) ，由著名爱国华侨领袖陈嘉庚先生于1921年创办</a:t>
                </a:r>
                <a:r>
                  <a:rPr lang="zh-CN" sz="1200" dirty="0">
                    <a:solidFill>
                      <a:srgbClr val="003A88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</a:rPr>
                  <a:t>。</a:t>
                </a:r>
              </a:p>
            </p:txBody>
          </p:sp>
        </p:grpSp>
        <p:sp>
          <p:nvSpPr>
            <p:cNvPr id="79" name="文本框 78"/>
            <p:cNvSpPr txBox="1"/>
            <p:nvPr>
              <p:custDataLst>
                <p:tags r:id="rId11"/>
              </p:custDataLst>
            </p:nvPr>
          </p:nvSpPr>
          <p:spPr>
            <a:xfrm>
              <a:off x="963040" y="3457542"/>
              <a:ext cx="61658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</a:rPr>
                <a:t>1921</a:t>
              </a:r>
            </a:p>
          </p:txBody>
        </p:sp>
      </p:grpSp>
      <p:grpSp>
        <p:nvGrpSpPr>
          <p:cNvPr id="80" name="淘宝店chenying0907 2"/>
          <p:cNvGrpSpPr/>
          <p:nvPr/>
        </p:nvGrpSpPr>
        <p:grpSpPr>
          <a:xfrm>
            <a:off x="2551951" y="1528613"/>
            <a:ext cx="1916430" cy="2762287"/>
            <a:chOff x="345562" y="3328451"/>
            <a:chExt cx="1916430" cy="2762287"/>
          </a:xfrm>
        </p:grpSpPr>
        <p:sp>
          <p:nvSpPr>
            <p:cNvPr id="81" name="圆角淘宝店chenying0907 3"/>
            <p:cNvSpPr/>
            <p:nvPr>
              <p:custDataLst>
                <p:tags r:id="rId5"/>
              </p:custDataLst>
            </p:nvPr>
          </p:nvSpPr>
          <p:spPr>
            <a:xfrm rot="2700000">
              <a:off x="904082" y="3328451"/>
              <a:ext cx="734498" cy="734498"/>
            </a:xfrm>
            <a:prstGeom prst="round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淘宝店chenying0907 4"/>
            <p:cNvGrpSpPr/>
            <p:nvPr/>
          </p:nvGrpSpPr>
          <p:grpSpPr>
            <a:xfrm>
              <a:off x="345562" y="4414338"/>
              <a:ext cx="1916430" cy="1676400"/>
              <a:chOff x="345562" y="4147638"/>
              <a:chExt cx="1916430" cy="1676400"/>
            </a:xfrm>
          </p:grpSpPr>
          <p:sp>
            <p:nvSpPr>
              <p:cNvPr id="83" name="淘宝店chenying0907 6"/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345562" y="4147724"/>
                <a:ext cx="98938" cy="1619250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文本框 8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44500" y="4147638"/>
                <a:ext cx="79502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b="1" dirty="0">
                    <a:solidFill>
                      <a:srgbClr val="4472C4"/>
                    </a:solidFill>
                    <a:latin typeface="楷体" panose="02010609060101010101" charset="-122"/>
                    <a:ea typeface="楷体" panose="02010609060101010101" charset="-122"/>
                    <a:cs typeface="+mn-lt"/>
                    <a:sym typeface="+mn-ea"/>
                  </a:rPr>
                  <a:t>标题</a:t>
                </a:r>
              </a:p>
            </p:txBody>
          </p:sp>
          <p:sp>
            <p:nvSpPr>
              <p:cNvPr id="85" name="淘宝店chenying0907 9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622" y="4809308"/>
                <a:ext cx="1817370" cy="1014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sz="1200" dirty="0">
                    <a:solidFill>
                      <a:srgbClr val="4472C4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厦门大学（Xiamen University），简称厦大(XMU) ，由著名爱国华侨领袖陈嘉庚先生于1921年创办</a:t>
                </a:r>
                <a:r>
                  <a:rPr lang="zh-CN" sz="1200" dirty="0">
                    <a:solidFill>
                      <a:srgbClr val="4472C4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。</a:t>
                </a:r>
                <a:r>
                  <a:rPr sz="1200" dirty="0">
                    <a:solidFill>
                      <a:srgbClr val="4472C4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</p:txBody>
          </p:sp>
        </p:grpSp>
        <p:sp>
          <p:nvSpPr>
            <p:cNvPr id="86" name="文本框 85"/>
            <p:cNvSpPr txBox="1"/>
            <p:nvPr>
              <p:custDataLst>
                <p:tags r:id="rId6"/>
              </p:custDataLst>
            </p:nvPr>
          </p:nvSpPr>
          <p:spPr>
            <a:xfrm>
              <a:off x="925259" y="3457542"/>
              <a:ext cx="69215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 Light" panose="020B0502040204020203" pitchFamily="34" charset="-122"/>
                </a:rPr>
                <a:t>1946</a:t>
              </a:r>
            </a:p>
          </p:txBody>
        </p:sp>
      </p:grpSp>
      <p:sp>
        <p:nvSpPr>
          <p:cNvPr id="87" name="文本框 86"/>
          <p:cNvSpPr txBox="1"/>
          <p:nvPr>
            <p:custDataLst>
              <p:tags r:id="rId3"/>
            </p:custDataLst>
          </p:nvPr>
        </p:nvSpPr>
        <p:spPr>
          <a:xfrm>
            <a:off x="623969" y="2615135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  <a:cs typeface="+mn-lt"/>
                <a:sym typeface="+mn-ea"/>
              </a:rPr>
              <a:t>标题</a:t>
            </a:r>
          </a:p>
        </p:txBody>
      </p:sp>
      <p:cxnSp>
        <p:nvCxnSpPr>
          <p:cNvPr id="88" name="直接连接符 87"/>
          <p:cNvCxnSpPr/>
          <p:nvPr>
            <p:custDataLst>
              <p:tags r:id="rId4"/>
            </p:custDataLst>
          </p:nvPr>
        </p:nvCxnSpPr>
        <p:spPr>
          <a:xfrm>
            <a:off x="100965" y="2614930"/>
            <a:ext cx="902398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:\常用信件\PPT模板\厦大建筑.png厦大建筑"/>
          <p:cNvPicPr/>
          <p:nvPr/>
        </p:nvPicPr>
        <p:blipFill>
          <a:blip r:embed="rId17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0" y="3736975"/>
            <a:ext cx="9144000" cy="1415415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solidFill>
            <a:srgbClr val="003A8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34" name="图片 33" descr="E:\常用信件\PPT模板\2023厦大ppt大赛素材-校园风光\芙蓉湖2.jpg芙蓉湖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rcRect b="9379"/>
          <a:stretch>
            <a:fillRect/>
          </a:stretch>
        </p:blipFill>
        <p:spPr>
          <a:xfrm>
            <a:off x="406400" y="1150620"/>
            <a:ext cx="2738120" cy="352425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3569335" y="2792730"/>
            <a:ext cx="1579245" cy="2232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5497195" y="2792730"/>
            <a:ext cx="1579245" cy="2232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7320280" y="2792730"/>
            <a:ext cx="1579245" cy="2232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3612304" y="1150707"/>
            <a:ext cx="2139336" cy="395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3664585" y="1546225"/>
            <a:ext cx="52349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厦门大学（Xiamen University），简称厦大(XMU) ，由著名爱国华侨领袖陈嘉庚先生于1921年创办, 是中国近代教育史上第一所华侨创办的大学。</a:t>
            </a:r>
          </a:p>
        </p:txBody>
      </p:sp>
      <p:sp>
        <p:nvSpPr>
          <p:cNvPr id="57" name="矩形 56"/>
          <p:cNvSpPr/>
          <p:nvPr>
            <p:custDataLst>
              <p:tags r:id="rId9"/>
            </p:custDataLst>
          </p:nvPr>
        </p:nvSpPr>
        <p:spPr>
          <a:xfrm>
            <a:off x="3712210" y="2748280"/>
            <a:ext cx="1325245" cy="155829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厦门大学建有思明校区、漳州校区、翔安校区和马来西亚分校。2018年，学校成为全国首批二十所学位授权自主审核单位之一。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68746" y="278528"/>
            <a:ext cx="1791970" cy="561609"/>
            <a:chOff x="624995" y="462811"/>
            <a:chExt cx="2389293" cy="748811"/>
          </a:xfrm>
        </p:grpSpPr>
        <p:sp>
          <p:nvSpPr>
            <p:cNvPr id="4" name="文本框 3"/>
            <p:cNvSpPr txBox="1"/>
            <p:nvPr>
              <p:custDataLst>
                <p:tags r:id="rId12"/>
              </p:custDataLst>
            </p:nvPr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13"/>
              </p:custDataLst>
            </p:nvPr>
          </p:nvSpPr>
          <p:spPr>
            <a:xfrm>
              <a:off x="624995" y="884809"/>
              <a:ext cx="1848273" cy="326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5649595" y="2748280"/>
            <a:ext cx="1325245" cy="155829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2022年，化学、生物学、海洋科学、生态学、统计学、教育学6个学科入选国家公布的第二轮“双一流”建设学科。</a:t>
            </a: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7475855" y="2748280"/>
            <a:ext cx="1325245" cy="155829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截止2023年4月，全校研究生24000余人，其中，硕士研究生19000多人、博士研究生5000多人。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5835650" y="0"/>
            <a:ext cx="3308350" cy="5142865"/>
          </a:xfrm>
          <a:prstGeom prst="rect">
            <a:avLst/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标志性建筑9"/>
          <p:cNvPicPr>
            <a:picLocks noChangeAspect="1"/>
          </p:cNvPicPr>
          <p:nvPr/>
        </p:nvPicPr>
        <p:blipFill>
          <a:blip r:embed="rId9"/>
          <a:srcRect t="16718"/>
          <a:stretch>
            <a:fillRect/>
          </a:stretch>
        </p:blipFill>
        <p:spPr>
          <a:xfrm>
            <a:off x="5288915" y="844550"/>
            <a:ext cx="3019425" cy="37915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hqprint">
            <a:lum bright="70000" contrast="-70000"/>
          </a:blip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602615" y="1530985"/>
            <a:ext cx="3853180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60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感谢指导</a:t>
            </a:r>
          </a:p>
        </p:txBody>
      </p:sp>
      <p:cxnSp>
        <p:nvCxnSpPr>
          <p:cNvPr id="26" name="直接连接符 25"/>
          <p:cNvCxnSpPr/>
          <p:nvPr>
            <p:custDataLst>
              <p:tags r:id="rId4"/>
            </p:custDataLst>
          </p:nvPr>
        </p:nvCxnSpPr>
        <p:spPr>
          <a:xfrm>
            <a:off x="602526" y="2628307"/>
            <a:ext cx="45537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602526" y="2684120"/>
            <a:ext cx="1929130" cy="215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Thanks for Guidance</a:t>
            </a: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426630" y="263140"/>
            <a:ext cx="1360805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9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XMU 2023</a:t>
            </a:r>
          </a:p>
          <a:p>
            <a:r>
              <a:rPr lang="en-US" altLang="zh-CN" sz="9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PRESENTATION SLIDE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E:\常用信件\PPT模板\2023厦大ppt大赛素材-标志性事物\标志性建筑7.jpg标志性建筑7"/>
          <p:cNvPicPr>
            <a:picLocks noChangeAspect="1"/>
          </p:cNvPicPr>
          <p:nvPr/>
        </p:nvPicPr>
        <p:blipFill rotWithShape="1">
          <a:blip r:embed="rId27"/>
          <a:srcRect t="13915" b="33302"/>
          <a:stretch>
            <a:fillRect/>
          </a:stretch>
        </p:blipFill>
        <p:spPr>
          <a:xfrm flipH="1">
            <a:off x="0" y="0"/>
            <a:ext cx="9144000" cy="2592070"/>
          </a:xfrm>
          <a:prstGeom prst="rect">
            <a:avLst/>
          </a:prstGeom>
        </p:spPr>
      </p:pic>
      <p:sp>
        <p:nvSpPr>
          <p:cNvPr id="44" name="任意多边形: 形状 4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0320"/>
            <a:ext cx="9144000" cy="2571750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gradFill flip="none" rotWithShape="1">
            <a:gsLst>
              <a:gs pos="0">
                <a:srgbClr val="0071FC">
                  <a:alpha val="0"/>
                </a:srgbClr>
              </a:gs>
              <a:gs pos="99000">
                <a:srgbClr val="073191"/>
              </a:gs>
            </a:gsLst>
            <a:lin ang="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67"/>
          <p:cNvSpPr txBox="1"/>
          <p:nvPr/>
        </p:nvSpPr>
        <p:spPr>
          <a:xfrm>
            <a:off x="806290" y="3583678"/>
            <a:ext cx="1155282" cy="230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请输入标题</a:t>
            </a:r>
          </a:p>
        </p:txBody>
      </p:sp>
      <p:sp>
        <p:nvSpPr>
          <p:cNvPr id="4" name="文本框 68"/>
          <p:cNvSpPr txBox="1"/>
          <p:nvPr/>
        </p:nvSpPr>
        <p:spPr>
          <a:xfrm>
            <a:off x="838948" y="3858265"/>
            <a:ext cx="1212920" cy="1536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Your Title Here 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49570" y="949306"/>
            <a:ext cx="1143000" cy="692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45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748849" y="1180601"/>
            <a:ext cx="152400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Contents</a:t>
            </a:r>
            <a:endParaRPr lang="zh-CN" altLang="en-US" sz="3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544647" y="4738500"/>
            <a:ext cx="805470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540000" y="1642730"/>
            <a:ext cx="29565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578090" y="228600"/>
            <a:ext cx="1334135" cy="368300"/>
          </a:xfrm>
          <a:prstGeom prst="rect">
            <a:avLst/>
          </a:prstGeom>
        </p:spPr>
      </p:pic>
      <p:grpSp>
        <p:nvGrpSpPr>
          <p:cNvPr id="13" name="淘宝店chenying0907 23"/>
          <p:cNvGrpSpPr/>
          <p:nvPr/>
        </p:nvGrpSpPr>
        <p:grpSpPr>
          <a:xfrm>
            <a:off x="1056640" y="2860675"/>
            <a:ext cx="469900" cy="454025"/>
            <a:chOff x="4797425" y="2112963"/>
            <a:chExt cx="2605088" cy="2632075"/>
          </a:xfrm>
        </p:grpSpPr>
        <p:sp>
          <p:nvSpPr>
            <p:cNvPr id="26" name="Freeform 9"/>
            <p:cNvSpPr/>
            <p:nvPr>
              <p:custDataLst>
                <p:tags r:id="rId21"/>
              </p:custDataLst>
            </p:nvPr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rgbClr val="003A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0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>
            <p:custDataLst>
              <p:tags r:id="rId2"/>
            </p:custDataLst>
          </p:nvPr>
        </p:nvSpPr>
        <p:spPr>
          <a:xfrm>
            <a:off x="1132205" y="2879090"/>
            <a:ext cx="267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rgbClr val="FDFCDC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31" name="淘宝店chenying0907 23"/>
          <p:cNvGrpSpPr/>
          <p:nvPr/>
        </p:nvGrpSpPr>
        <p:grpSpPr>
          <a:xfrm>
            <a:off x="3150870" y="2816225"/>
            <a:ext cx="469900" cy="454025"/>
            <a:chOff x="4797425" y="2112963"/>
            <a:chExt cx="2605088" cy="2632075"/>
          </a:xfrm>
        </p:grpSpPr>
        <p:sp>
          <p:nvSpPr>
            <p:cNvPr id="32" name="Freeform 9"/>
            <p:cNvSpPr/>
            <p:nvPr>
              <p:custDataLst>
                <p:tags r:id="rId18"/>
              </p:custDataLst>
            </p:nvPr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rgbClr val="003A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0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3226435" y="2834640"/>
            <a:ext cx="267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rgbClr val="FDFCDC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36" name="淘宝店chenying0907 23"/>
          <p:cNvGrpSpPr/>
          <p:nvPr/>
        </p:nvGrpSpPr>
        <p:grpSpPr>
          <a:xfrm>
            <a:off x="5161915" y="2825750"/>
            <a:ext cx="469900" cy="454025"/>
            <a:chOff x="4797425" y="2112963"/>
            <a:chExt cx="2605088" cy="2632075"/>
          </a:xfrm>
        </p:grpSpPr>
        <p:sp>
          <p:nvSpPr>
            <p:cNvPr id="37" name="Freeform 9"/>
            <p:cNvSpPr/>
            <p:nvPr>
              <p:custDataLst>
                <p:tags r:id="rId15"/>
              </p:custDataLst>
            </p:nvPr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rgbClr val="003A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1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文本框 39"/>
          <p:cNvSpPr txBox="1"/>
          <p:nvPr>
            <p:custDataLst>
              <p:tags r:id="rId4"/>
            </p:custDataLst>
          </p:nvPr>
        </p:nvSpPr>
        <p:spPr>
          <a:xfrm>
            <a:off x="5237480" y="2844165"/>
            <a:ext cx="267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rgbClr val="FDFCDC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41" name="淘宝店chenying0907 23"/>
          <p:cNvGrpSpPr/>
          <p:nvPr/>
        </p:nvGrpSpPr>
        <p:grpSpPr>
          <a:xfrm>
            <a:off x="7188200" y="2861310"/>
            <a:ext cx="469900" cy="454025"/>
            <a:chOff x="4797425" y="2112963"/>
            <a:chExt cx="2605088" cy="2632075"/>
          </a:xfrm>
        </p:grpSpPr>
        <p:sp>
          <p:nvSpPr>
            <p:cNvPr id="42" name="Freeform 9"/>
            <p:cNvSpPr/>
            <p:nvPr>
              <p:custDataLst>
                <p:tags r:id="rId12"/>
              </p:custDataLst>
            </p:nvPr>
          </p:nvSpPr>
          <p:spPr bwMode="auto">
            <a:xfrm>
              <a:off x="4797425" y="2112963"/>
              <a:ext cx="2605088" cy="2632075"/>
            </a:xfrm>
            <a:custGeom>
              <a:avLst/>
              <a:gdLst>
                <a:gd name="T0" fmla="*/ 674 w 692"/>
                <a:gd name="T1" fmla="*/ 403 h 699"/>
                <a:gd name="T2" fmla="*/ 656 w 692"/>
                <a:gd name="T3" fmla="*/ 468 h 699"/>
                <a:gd name="T4" fmla="*/ 618 w 692"/>
                <a:gd name="T5" fmla="*/ 540 h 699"/>
                <a:gd name="T6" fmla="*/ 574 w 692"/>
                <a:gd name="T7" fmla="*/ 591 h 699"/>
                <a:gd name="T8" fmla="*/ 508 w 692"/>
                <a:gd name="T9" fmla="*/ 639 h 699"/>
                <a:gd name="T10" fmla="*/ 446 w 692"/>
                <a:gd name="T11" fmla="*/ 666 h 699"/>
                <a:gd name="T12" fmla="*/ 367 w 692"/>
                <a:gd name="T13" fmla="*/ 681 h 699"/>
                <a:gd name="T14" fmla="*/ 299 w 692"/>
                <a:gd name="T15" fmla="*/ 678 h 699"/>
                <a:gd name="T16" fmla="*/ 221 w 692"/>
                <a:gd name="T17" fmla="*/ 657 h 699"/>
                <a:gd name="T18" fmla="*/ 161 w 692"/>
                <a:gd name="T19" fmla="*/ 625 h 699"/>
                <a:gd name="T20" fmla="*/ 100 w 692"/>
                <a:gd name="T21" fmla="*/ 572 h 699"/>
                <a:gd name="T22" fmla="*/ 60 w 692"/>
                <a:gd name="T23" fmla="*/ 518 h 699"/>
                <a:gd name="T24" fmla="*/ 27 w 692"/>
                <a:gd name="T25" fmla="*/ 444 h 699"/>
                <a:gd name="T26" fmla="*/ 15 w 692"/>
                <a:gd name="T27" fmla="*/ 377 h 699"/>
                <a:gd name="T28" fmla="*/ 18 w 692"/>
                <a:gd name="T29" fmla="*/ 296 h 699"/>
                <a:gd name="T30" fmla="*/ 36 w 692"/>
                <a:gd name="T31" fmla="*/ 231 h 699"/>
                <a:gd name="T32" fmla="*/ 74 w 692"/>
                <a:gd name="T33" fmla="*/ 159 h 699"/>
                <a:gd name="T34" fmla="*/ 118 w 692"/>
                <a:gd name="T35" fmla="*/ 108 h 699"/>
                <a:gd name="T36" fmla="*/ 183 w 692"/>
                <a:gd name="T37" fmla="*/ 60 h 699"/>
                <a:gd name="T38" fmla="*/ 245 w 692"/>
                <a:gd name="T39" fmla="*/ 33 h 699"/>
                <a:gd name="T40" fmla="*/ 325 w 692"/>
                <a:gd name="T41" fmla="*/ 18 h 699"/>
                <a:gd name="T42" fmla="*/ 393 w 692"/>
                <a:gd name="T43" fmla="*/ 21 h 699"/>
                <a:gd name="T44" fmla="*/ 471 w 692"/>
                <a:gd name="T45" fmla="*/ 42 h 699"/>
                <a:gd name="T46" fmla="*/ 531 w 692"/>
                <a:gd name="T47" fmla="*/ 74 h 699"/>
                <a:gd name="T48" fmla="*/ 592 w 692"/>
                <a:gd name="T49" fmla="*/ 127 h 699"/>
                <a:gd name="T50" fmla="*/ 632 w 692"/>
                <a:gd name="T51" fmla="*/ 181 h 699"/>
                <a:gd name="T52" fmla="*/ 664 w 692"/>
                <a:gd name="T53" fmla="*/ 256 h 699"/>
                <a:gd name="T54" fmla="*/ 677 w 692"/>
                <a:gd name="T55" fmla="*/ 322 h 699"/>
                <a:gd name="T56" fmla="*/ 674 w 692"/>
                <a:gd name="T57" fmla="*/ 403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699">
                  <a:moveTo>
                    <a:pt x="674" y="403"/>
                  </a:moveTo>
                  <a:cubicBezTo>
                    <a:pt x="687" y="426"/>
                    <a:pt x="679" y="455"/>
                    <a:pt x="656" y="468"/>
                  </a:cubicBezTo>
                  <a:cubicBezTo>
                    <a:pt x="633" y="482"/>
                    <a:pt x="616" y="514"/>
                    <a:pt x="618" y="540"/>
                  </a:cubicBezTo>
                  <a:cubicBezTo>
                    <a:pt x="620" y="566"/>
                    <a:pt x="600" y="589"/>
                    <a:pt x="574" y="591"/>
                  </a:cubicBezTo>
                  <a:cubicBezTo>
                    <a:pt x="547" y="593"/>
                    <a:pt x="518" y="615"/>
                    <a:pt x="508" y="639"/>
                  </a:cubicBezTo>
                  <a:cubicBezTo>
                    <a:pt x="499" y="664"/>
                    <a:pt x="471" y="676"/>
                    <a:pt x="446" y="666"/>
                  </a:cubicBezTo>
                  <a:cubicBezTo>
                    <a:pt x="422" y="656"/>
                    <a:pt x="386" y="663"/>
                    <a:pt x="367" y="681"/>
                  </a:cubicBezTo>
                  <a:cubicBezTo>
                    <a:pt x="347" y="699"/>
                    <a:pt x="317" y="698"/>
                    <a:pt x="299" y="678"/>
                  </a:cubicBezTo>
                  <a:cubicBezTo>
                    <a:pt x="281" y="659"/>
                    <a:pt x="246" y="650"/>
                    <a:pt x="221" y="657"/>
                  </a:cubicBezTo>
                  <a:cubicBezTo>
                    <a:pt x="196" y="665"/>
                    <a:pt x="169" y="651"/>
                    <a:pt x="161" y="625"/>
                  </a:cubicBezTo>
                  <a:cubicBezTo>
                    <a:pt x="153" y="600"/>
                    <a:pt x="126" y="576"/>
                    <a:pt x="100" y="572"/>
                  </a:cubicBezTo>
                  <a:cubicBezTo>
                    <a:pt x="74" y="568"/>
                    <a:pt x="56" y="544"/>
                    <a:pt x="60" y="518"/>
                  </a:cubicBezTo>
                  <a:cubicBezTo>
                    <a:pt x="64" y="492"/>
                    <a:pt x="49" y="458"/>
                    <a:pt x="27" y="444"/>
                  </a:cubicBezTo>
                  <a:cubicBezTo>
                    <a:pt x="6" y="429"/>
                    <a:pt x="0" y="399"/>
                    <a:pt x="15" y="377"/>
                  </a:cubicBezTo>
                  <a:cubicBezTo>
                    <a:pt x="30" y="355"/>
                    <a:pt x="31" y="319"/>
                    <a:pt x="18" y="296"/>
                  </a:cubicBezTo>
                  <a:cubicBezTo>
                    <a:pt x="5" y="273"/>
                    <a:pt x="13" y="244"/>
                    <a:pt x="36" y="231"/>
                  </a:cubicBezTo>
                  <a:cubicBezTo>
                    <a:pt x="59" y="218"/>
                    <a:pt x="76" y="185"/>
                    <a:pt x="74" y="159"/>
                  </a:cubicBezTo>
                  <a:cubicBezTo>
                    <a:pt x="72" y="133"/>
                    <a:pt x="92" y="110"/>
                    <a:pt x="118" y="108"/>
                  </a:cubicBezTo>
                  <a:cubicBezTo>
                    <a:pt x="144" y="106"/>
                    <a:pt x="174" y="84"/>
                    <a:pt x="183" y="60"/>
                  </a:cubicBezTo>
                  <a:cubicBezTo>
                    <a:pt x="193" y="35"/>
                    <a:pt x="221" y="23"/>
                    <a:pt x="245" y="33"/>
                  </a:cubicBezTo>
                  <a:cubicBezTo>
                    <a:pt x="270" y="43"/>
                    <a:pt x="306" y="36"/>
                    <a:pt x="325" y="18"/>
                  </a:cubicBezTo>
                  <a:cubicBezTo>
                    <a:pt x="344" y="0"/>
                    <a:pt x="375" y="1"/>
                    <a:pt x="393" y="21"/>
                  </a:cubicBezTo>
                  <a:cubicBezTo>
                    <a:pt x="411" y="40"/>
                    <a:pt x="446" y="50"/>
                    <a:pt x="471" y="42"/>
                  </a:cubicBezTo>
                  <a:cubicBezTo>
                    <a:pt x="496" y="34"/>
                    <a:pt x="523" y="48"/>
                    <a:pt x="531" y="74"/>
                  </a:cubicBezTo>
                  <a:cubicBezTo>
                    <a:pt x="539" y="99"/>
                    <a:pt x="566" y="123"/>
                    <a:pt x="592" y="127"/>
                  </a:cubicBezTo>
                  <a:cubicBezTo>
                    <a:pt x="618" y="131"/>
                    <a:pt x="636" y="155"/>
                    <a:pt x="632" y="181"/>
                  </a:cubicBezTo>
                  <a:cubicBezTo>
                    <a:pt x="628" y="207"/>
                    <a:pt x="643" y="241"/>
                    <a:pt x="664" y="256"/>
                  </a:cubicBezTo>
                  <a:cubicBezTo>
                    <a:pt x="686" y="270"/>
                    <a:pt x="692" y="300"/>
                    <a:pt x="677" y="322"/>
                  </a:cubicBezTo>
                  <a:cubicBezTo>
                    <a:pt x="662" y="344"/>
                    <a:pt x="661" y="380"/>
                    <a:pt x="674" y="403"/>
                  </a:cubicBezTo>
                  <a:close/>
                </a:path>
              </a:pathLst>
            </a:custGeom>
            <a:solidFill>
              <a:srgbClr val="003A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4989513" y="2316163"/>
              <a:ext cx="2220913" cy="2225675"/>
            </a:xfrm>
            <a:custGeom>
              <a:avLst/>
              <a:gdLst>
                <a:gd name="T0" fmla="*/ 0 w 590"/>
                <a:gd name="T1" fmla="*/ 296 h 591"/>
                <a:gd name="T2" fmla="*/ 295 w 590"/>
                <a:gd name="T3" fmla="*/ 0 h 591"/>
                <a:gd name="T4" fmla="*/ 295 w 590"/>
                <a:gd name="T5" fmla="*/ 0 h 591"/>
                <a:gd name="T6" fmla="*/ 590 w 590"/>
                <a:gd name="T7" fmla="*/ 296 h 591"/>
                <a:gd name="T8" fmla="*/ 590 w 590"/>
                <a:gd name="T9" fmla="*/ 296 h 591"/>
                <a:gd name="T10" fmla="*/ 295 w 590"/>
                <a:gd name="T11" fmla="*/ 591 h 591"/>
                <a:gd name="T12" fmla="*/ 295 w 590"/>
                <a:gd name="T13" fmla="*/ 591 h 591"/>
                <a:gd name="T14" fmla="*/ 0 w 590"/>
                <a:gd name="T15" fmla="*/ 296 h 591"/>
                <a:gd name="T16" fmla="*/ 89 w 590"/>
                <a:gd name="T17" fmla="*/ 89 h 591"/>
                <a:gd name="T18" fmla="*/ 3 w 590"/>
                <a:gd name="T19" fmla="*/ 296 h 591"/>
                <a:gd name="T20" fmla="*/ 3 w 590"/>
                <a:gd name="T21" fmla="*/ 296 h 591"/>
                <a:gd name="T22" fmla="*/ 89 w 590"/>
                <a:gd name="T23" fmla="*/ 502 h 591"/>
                <a:gd name="T24" fmla="*/ 89 w 590"/>
                <a:gd name="T25" fmla="*/ 502 h 591"/>
                <a:gd name="T26" fmla="*/ 295 w 590"/>
                <a:gd name="T27" fmla="*/ 587 h 591"/>
                <a:gd name="T28" fmla="*/ 295 w 590"/>
                <a:gd name="T29" fmla="*/ 587 h 591"/>
                <a:gd name="T30" fmla="*/ 501 w 590"/>
                <a:gd name="T31" fmla="*/ 502 h 591"/>
                <a:gd name="T32" fmla="*/ 501 w 590"/>
                <a:gd name="T33" fmla="*/ 502 h 591"/>
                <a:gd name="T34" fmla="*/ 587 w 590"/>
                <a:gd name="T35" fmla="*/ 296 h 591"/>
                <a:gd name="T36" fmla="*/ 587 w 590"/>
                <a:gd name="T37" fmla="*/ 296 h 591"/>
                <a:gd name="T38" fmla="*/ 501 w 590"/>
                <a:gd name="T39" fmla="*/ 89 h 591"/>
                <a:gd name="T40" fmla="*/ 501 w 590"/>
                <a:gd name="T41" fmla="*/ 89 h 591"/>
                <a:gd name="T42" fmla="*/ 295 w 590"/>
                <a:gd name="T43" fmla="*/ 4 h 591"/>
                <a:gd name="T44" fmla="*/ 295 w 590"/>
                <a:gd name="T45" fmla="*/ 4 h 591"/>
                <a:gd name="T46" fmla="*/ 89 w 590"/>
                <a:gd name="T47" fmla="*/ 8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0" h="591">
                  <a:moveTo>
                    <a:pt x="0" y="296"/>
                  </a:moveTo>
                  <a:cubicBezTo>
                    <a:pt x="0" y="132"/>
                    <a:pt x="132" y="0"/>
                    <a:pt x="29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458" y="0"/>
                    <a:pt x="590" y="132"/>
                    <a:pt x="590" y="296"/>
                  </a:cubicBezTo>
                  <a:cubicBezTo>
                    <a:pt x="590" y="296"/>
                    <a:pt x="590" y="296"/>
                    <a:pt x="590" y="296"/>
                  </a:cubicBezTo>
                  <a:cubicBezTo>
                    <a:pt x="590" y="459"/>
                    <a:pt x="458" y="591"/>
                    <a:pt x="295" y="591"/>
                  </a:cubicBezTo>
                  <a:cubicBezTo>
                    <a:pt x="295" y="591"/>
                    <a:pt x="295" y="591"/>
                    <a:pt x="295" y="591"/>
                  </a:cubicBezTo>
                  <a:cubicBezTo>
                    <a:pt x="132" y="591"/>
                    <a:pt x="0" y="459"/>
                    <a:pt x="0" y="296"/>
                  </a:cubicBezTo>
                  <a:close/>
                  <a:moveTo>
                    <a:pt x="89" y="89"/>
                  </a:moveTo>
                  <a:cubicBezTo>
                    <a:pt x="36" y="142"/>
                    <a:pt x="3" y="215"/>
                    <a:pt x="3" y="296"/>
                  </a:cubicBezTo>
                  <a:cubicBezTo>
                    <a:pt x="3" y="296"/>
                    <a:pt x="3" y="296"/>
                    <a:pt x="3" y="296"/>
                  </a:cubicBezTo>
                  <a:cubicBezTo>
                    <a:pt x="3" y="376"/>
                    <a:pt x="36" y="449"/>
                    <a:pt x="89" y="502"/>
                  </a:cubicBezTo>
                  <a:cubicBezTo>
                    <a:pt x="89" y="502"/>
                    <a:pt x="89" y="502"/>
                    <a:pt x="89" y="502"/>
                  </a:cubicBezTo>
                  <a:cubicBezTo>
                    <a:pt x="141" y="555"/>
                    <a:pt x="214" y="587"/>
                    <a:pt x="295" y="587"/>
                  </a:cubicBezTo>
                  <a:cubicBezTo>
                    <a:pt x="295" y="587"/>
                    <a:pt x="295" y="587"/>
                    <a:pt x="295" y="587"/>
                  </a:cubicBezTo>
                  <a:cubicBezTo>
                    <a:pt x="375" y="587"/>
                    <a:pt x="448" y="555"/>
                    <a:pt x="501" y="502"/>
                  </a:cubicBezTo>
                  <a:cubicBezTo>
                    <a:pt x="501" y="502"/>
                    <a:pt x="501" y="502"/>
                    <a:pt x="501" y="502"/>
                  </a:cubicBezTo>
                  <a:cubicBezTo>
                    <a:pt x="554" y="449"/>
                    <a:pt x="587" y="376"/>
                    <a:pt x="587" y="296"/>
                  </a:cubicBezTo>
                  <a:cubicBezTo>
                    <a:pt x="587" y="296"/>
                    <a:pt x="587" y="296"/>
                    <a:pt x="587" y="296"/>
                  </a:cubicBezTo>
                  <a:cubicBezTo>
                    <a:pt x="587" y="215"/>
                    <a:pt x="554" y="142"/>
                    <a:pt x="501" y="89"/>
                  </a:cubicBezTo>
                  <a:cubicBezTo>
                    <a:pt x="501" y="89"/>
                    <a:pt x="501" y="89"/>
                    <a:pt x="501" y="89"/>
                  </a:cubicBezTo>
                  <a:cubicBezTo>
                    <a:pt x="448" y="37"/>
                    <a:pt x="37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14" y="4"/>
                    <a:pt x="141" y="37"/>
                    <a:pt x="89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041900" y="2373313"/>
              <a:ext cx="2116138" cy="2112963"/>
            </a:xfrm>
            <a:custGeom>
              <a:avLst/>
              <a:gdLst>
                <a:gd name="T0" fmla="*/ 0 w 562"/>
                <a:gd name="T1" fmla="*/ 281 h 561"/>
                <a:gd name="T2" fmla="*/ 281 w 562"/>
                <a:gd name="T3" fmla="*/ 0 h 561"/>
                <a:gd name="T4" fmla="*/ 281 w 562"/>
                <a:gd name="T5" fmla="*/ 0 h 561"/>
                <a:gd name="T6" fmla="*/ 562 w 562"/>
                <a:gd name="T7" fmla="*/ 281 h 561"/>
                <a:gd name="T8" fmla="*/ 562 w 562"/>
                <a:gd name="T9" fmla="*/ 281 h 561"/>
                <a:gd name="T10" fmla="*/ 281 w 562"/>
                <a:gd name="T11" fmla="*/ 561 h 561"/>
                <a:gd name="T12" fmla="*/ 281 w 562"/>
                <a:gd name="T13" fmla="*/ 561 h 561"/>
                <a:gd name="T14" fmla="*/ 0 w 562"/>
                <a:gd name="T15" fmla="*/ 281 h 561"/>
                <a:gd name="T16" fmla="*/ 89 w 562"/>
                <a:gd name="T17" fmla="*/ 89 h 561"/>
                <a:gd name="T18" fmla="*/ 10 w 562"/>
                <a:gd name="T19" fmla="*/ 281 h 561"/>
                <a:gd name="T20" fmla="*/ 10 w 562"/>
                <a:gd name="T21" fmla="*/ 281 h 561"/>
                <a:gd name="T22" fmla="*/ 89 w 562"/>
                <a:gd name="T23" fmla="*/ 472 h 561"/>
                <a:gd name="T24" fmla="*/ 89 w 562"/>
                <a:gd name="T25" fmla="*/ 472 h 561"/>
                <a:gd name="T26" fmla="*/ 281 w 562"/>
                <a:gd name="T27" fmla="*/ 551 h 561"/>
                <a:gd name="T28" fmla="*/ 281 w 562"/>
                <a:gd name="T29" fmla="*/ 551 h 561"/>
                <a:gd name="T30" fmla="*/ 472 w 562"/>
                <a:gd name="T31" fmla="*/ 472 h 561"/>
                <a:gd name="T32" fmla="*/ 472 w 562"/>
                <a:gd name="T33" fmla="*/ 472 h 561"/>
                <a:gd name="T34" fmla="*/ 552 w 562"/>
                <a:gd name="T35" fmla="*/ 281 h 561"/>
                <a:gd name="T36" fmla="*/ 552 w 562"/>
                <a:gd name="T37" fmla="*/ 281 h 561"/>
                <a:gd name="T38" fmla="*/ 472 w 562"/>
                <a:gd name="T39" fmla="*/ 89 h 561"/>
                <a:gd name="T40" fmla="*/ 472 w 562"/>
                <a:gd name="T41" fmla="*/ 89 h 561"/>
                <a:gd name="T42" fmla="*/ 281 w 562"/>
                <a:gd name="T43" fmla="*/ 10 h 561"/>
                <a:gd name="T44" fmla="*/ 281 w 562"/>
                <a:gd name="T45" fmla="*/ 10 h 561"/>
                <a:gd name="T46" fmla="*/ 89 w 562"/>
                <a:gd name="T47" fmla="*/ 8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2" h="561">
                  <a:moveTo>
                    <a:pt x="0" y="281"/>
                  </a:moveTo>
                  <a:cubicBezTo>
                    <a:pt x="0" y="126"/>
                    <a:pt x="126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436" y="0"/>
                    <a:pt x="562" y="126"/>
                    <a:pt x="562" y="281"/>
                  </a:cubicBezTo>
                  <a:cubicBezTo>
                    <a:pt x="562" y="281"/>
                    <a:pt x="562" y="281"/>
                    <a:pt x="562" y="281"/>
                  </a:cubicBezTo>
                  <a:cubicBezTo>
                    <a:pt x="562" y="436"/>
                    <a:pt x="436" y="561"/>
                    <a:pt x="281" y="561"/>
                  </a:cubicBezTo>
                  <a:cubicBezTo>
                    <a:pt x="281" y="561"/>
                    <a:pt x="281" y="561"/>
                    <a:pt x="281" y="561"/>
                  </a:cubicBezTo>
                  <a:cubicBezTo>
                    <a:pt x="126" y="561"/>
                    <a:pt x="0" y="436"/>
                    <a:pt x="0" y="281"/>
                  </a:cubicBezTo>
                  <a:close/>
                  <a:moveTo>
                    <a:pt x="89" y="89"/>
                  </a:moveTo>
                  <a:cubicBezTo>
                    <a:pt x="40" y="138"/>
                    <a:pt x="10" y="206"/>
                    <a:pt x="10" y="281"/>
                  </a:cubicBezTo>
                  <a:cubicBezTo>
                    <a:pt x="10" y="281"/>
                    <a:pt x="10" y="281"/>
                    <a:pt x="10" y="281"/>
                  </a:cubicBezTo>
                  <a:cubicBezTo>
                    <a:pt x="10" y="355"/>
                    <a:pt x="40" y="423"/>
                    <a:pt x="89" y="472"/>
                  </a:cubicBezTo>
                  <a:cubicBezTo>
                    <a:pt x="89" y="472"/>
                    <a:pt x="89" y="472"/>
                    <a:pt x="89" y="472"/>
                  </a:cubicBezTo>
                  <a:cubicBezTo>
                    <a:pt x="138" y="521"/>
                    <a:pt x="206" y="551"/>
                    <a:pt x="281" y="551"/>
                  </a:cubicBezTo>
                  <a:cubicBezTo>
                    <a:pt x="281" y="551"/>
                    <a:pt x="281" y="551"/>
                    <a:pt x="281" y="551"/>
                  </a:cubicBezTo>
                  <a:cubicBezTo>
                    <a:pt x="356" y="551"/>
                    <a:pt x="423" y="521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521" y="423"/>
                    <a:pt x="552" y="355"/>
                    <a:pt x="552" y="281"/>
                  </a:cubicBezTo>
                  <a:cubicBezTo>
                    <a:pt x="552" y="281"/>
                    <a:pt x="552" y="281"/>
                    <a:pt x="552" y="281"/>
                  </a:cubicBezTo>
                  <a:cubicBezTo>
                    <a:pt x="552" y="206"/>
                    <a:pt x="521" y="138"/>
                    <a:pt x="472" y="89"/>
                  </a:cubicBezTo>
                  <a:cubicBezTo>
                    <a:pt x="472" y="89"/>
                    <a:pt x="472" y="89"/>
                    <a:pt x="472" y="89"/>
                  </a:cubicBezTo>
                  <a:cubicBezTo>
                    <a:pt x="423" y="40"/>
                    <a:pt x="356" y="10"/>
                    <a:pt x="281" y="10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06" y="10"/>
                    <a:pt x="138" y="40"/>
                    <a:pt x="89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7263765" y="2879725"/>
            <a:ext cx="267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rgbClr val="FDFCDC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文本框 67"/>
          <p:cNvSpPr txBox="1"/>
          <p:nvPr>
            <p:custDataLst>
              <p:tags r:id="rId6"/>
            </p:custDataLst>
          </p:nvPr>
        </p:nvSpPr>
        <p:spPr>
          <a:xfrm>
            <a:off x="2953860" y="3583678"/>
            <a:ext cx="1155282" cy="230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请输入标题</a:t>
            </a:r>
          </a:p>
        </p:txBody>
      </p:sp>
      <p:sp>
        <p:nvSpPr>
          <p:cNvPr id="55" name="文本框 68"/>
          <p:cNvSpPr txBox="1"/>
          <p:nvPr>
            <p:custDataLst>
              <p:tags r:id="rId7"/>
            </p:custDataLst>
          </p:nvPr>
        </p:nvSpPr>
        <p:spPr>
          <a:xfrm>
            <a:off x="2986518" y="3858265"/>
            <a:ext cx="1212920" cy="1536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Your Title Here 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67"/>
          <p:cNvSpPr txBox="1"/>
          <p:nvPr>
            <p:custDataLst>
              <p:tags r:id="rId8"/>
            </p:custDataLst>
          </p:nvPr>
        </p:nvSpPr>
        <p:spPr>
          <a:xfrm>
            <a:off x="4934425" y="3590028"/>
            <a:ext cx="1155282" cy="230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请输入标题</a:t>
            </a:r>
          </a:p>
        </p:txBody>
      </p:sp>
      <p:sp>
        <p:nvSpPr>
          <p:cNvPr id="58" name="文本框 68"/>
          <p:cNvSpPr txBox="1"/>
          <p:nvPr>
            <p:custDataLst>
              <p:tags r:id="rId9"/>
            </p:custDataLst>
          </p:nvPr>
        </p:nvSpPr>
        <p:spPr>
          <a:xfrm>
            <a:off x="4967083" y="3864615"/>
            <a:ext cx="1212920" cy="1536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Your Title Here 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67"/>
          <p:cNvSpPr txBox="1"/>
          <p:nvPr>
            <p:custDataLst>
              <p:tags r:id="rId10"/>
            </p:custDataLst>
          </p:nvPr>
        </p:nvSpPr>
        <p:spPr>
          <a:xfrm>
            <a:off x="6972775" y="3565898"/>
            <a:ext cx="1155282" cy="230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5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请输入标题</a:t>
            </a:r>
          </a:p>
        </p:txBody>
      </p:sp>
      <p:sp>
        <p:nvSpPr>
          <p:cNvPr id="60" name="文本框 68"/>
          <p:cNvSpPr txBox="1"/>
          <p:nvPr>
            <p:custDataLst>
              <p:tags r:id="rId11"/>
            </p:custDataLst>
          </p:nvPr>
        </p:nvSpPr>
        <p:spPr>
          <a:xfrm>
            <a:off x="7023848" y="3858265"/>
            <a:ext cx="1212920" cy="1536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Your Title Here 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7118"/>
            <a:ext cx="48006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74183" y="2019303"/>
            <a:ext cx="105283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绪论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5830570" y="1885315"/>
            <a:ext cx="1402080" cy="921444"/>
            <a:chOff x="9140243" y="2649839"/>
            <a:chExt cx="1869869" cy="1228827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86986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1-1 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选题背景</a:t>
              </a:r>
              <a:endParaRPr kumimoji="1"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86986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1-2 </a:t>
              </a:r>
              <a:r>
                <a:rPr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学术回顾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86986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1-3 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研究意义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lum bright="70000" contrast="-70000"/>
          </a:blip>
          <a:srcRect r="67852"/>
          <a:stretch>
            <a:fillRect/>
          </a:stretch>
        </p:blipFill>
        <p:spPr>
          <a:xfrm>
            <a:off x="0" y="1537970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8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68746" y="278528"/>
            <a:ext cx="1791970" cy="561609"/>
            <a:chOff x="624995" y="462811"/>
            <a:chExt cx="2389293" cy="748811"/>
          </a:xfrm>
        </p:grpSpPr>
        <p:sp>
          <p:nvSpPr>
            <p:cNvPr id="2" name="文本框 1"/>
            <p:cNvSpPr txBox="1"/>
            <p:nvPr/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24995" y="884809"/>
              <a:ext cx="1848273" cy="326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08863" y="953750"/>
            <a:ext cx="1177862" cy="398780"/>
            <a:chOff x="2460501" y="1420839"/>
            <a:chExt cx="3695827" cy="604876"/>
          </a:xfrm>
        </p:grpSpPr>
        <p:sp>
          <p:nvSpPr>
            <p:cNvPr id="10" name="矩形 9"/>
            <p:cNvSpPr/>
            <p:nvPr/>
          </p:nvSpPr>
          <p:spPr>
            <a:xfrm>
              <a:off x="2460501" y="1453617"/>
              <a:ext cx="3695827" cy="496060"/>
            </a:xfrm>
            <a:prstGeom prst="rect">
              <a:avLst/>
            </a:prstGeom>
            <a:solidFill>
              <a:srgbClr val="003A88"/>
            </a:solidFill>
            <a:ln>
              <a:noFill/>
            </a:ln>
            <a:effectLst>
              <a:outerShdw blurRad="50800" dist="152400" dir="2040000" algn="ctr" rotWithShape="0">
                <a:schemeClr val="tx1">
                  <a:lumMod val="95000"/>
                  <a:lumOff val="5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CECC3"/>
                </a:solidFill>
                <a:effectLst/>
                <a:uLnTx/>
                <a:uFillTx/>
                <a:latin typeface="义启小魏楷" panose="02010601030101010101" pitchFamily="2" charset="-122"/>
                <a:ea typeface="义启小魏楷" panose="02010601030101010101" pitchFamily="2" charset="-122"/>
                <a:cs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307978" y="1420839"/>
              <a:ext cx="2379146" cy="604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+mn-lt"/>
                </a:rPr>
                <a:t>标题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9037" y="2699794"/>
            <a:ext cx="1143150" cy="398780"/>
            <a:chOff x="776474" y="1453274"/>
            <a:chExt cx="3588336" cy="604997"/>
          </a:xfrm>
        </p:grpSpPr>
        <p:sp>
          <p:nvSpPr>
            <p:cNvPr id="15" name="矩形 14"/>
            <p:cNvSpPr/>
            <p:nvPr/>
          </p:nvSpPr>
          <p:spPr>
            <a:xfrm>
              <a:off x="776474" y="1453617"/>
              <a:ext cx="3588336" cy="49606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152400" dir="2040000" algn="ctr" rotWithShape="0">
                <a:schemeClr val="tx1">
                  <a:lumMod val="95000"/>
                  <a:lumOff val="5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CECC3"/>
                </a:solidFill>
                <a:effectLst/>
                <a:uLnTx/>
                <a:uFillTx/>
                <a:latin typeface="义启小魏楷" panose="02010601030101010101" pitchFamily="2" charset="-122"/>
                <a:ea typeface="义启小魏楷" panose="02010601030101010101" pitchFamily="2" charset="-122"/>
                <a:cs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81048" y="1453274"/>
              <a:ext cx="2379146" cy="604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楷体" panose="02010609060101010101" charset="-122"/>
                  <a:ea typeface="楷体" panose="02010609060101010101" charset="-122"/>
                  <a:cs typeface="+mn-lt"/>
                </a:rPr>
                <a:t>标题</a:t>
              </a:r>
            </a:p>
          </p:txBody>
        </p:sp>
      </p:grpSp>
      <p:pic>
        <p:nvPicPr>
          <p:cNvPr id="34" name="图片 33" descr="D:\PPT模板\2023厦大ppt大赛素材-春暖花开四月天\22.jpg2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5320665" y="953770"/>
            <a:ext cx="3495040" cy="1604010"/>
          </a:xfrm>
          <a:prstGeom prst="rect">
            <a:avLst/>
          </a:prstGeom>
        </p:spPr>
      </p:pic>
      <p:pic>
        <p:nvPicPr>
          <p:cNvPr id="7" name="图片 6" descr="D:\PPT模板\2023厦大ppt大赛素材-春暖花开四月天\110 调色-1.jpg110 调色-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5320665" y="3110865"/>
            <a:ext cx="3442335" cy="160401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08965" y="1565275"/>
            <a:ext cx="4118610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厦门大学（Xiamen University），简称厦大(XMU) ，由著名爱国华侨领袖陈嘉庚先生于1921年创办, 是中国近代教育史上第一所华侨创办的大学。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08965" y="3311525"/>
            <a:ext cx="4095750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学校秉持爱国华侨领袖陈嘉庚先生的立校志向，形成了“爱国、革命、自强、科学”的优良校风，打造了鲜明的办学特色，培养了大批优秀人才，为国家富强、人民幸福和中华文化海外传播作出了积极贡献。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3" name="图片 32" descr="E:\常用信件\PPT模板\厦大建筑.png厦大建筑"/>
          <p:cNvPicPr/>
          <p:nvPr>
            <p:custDataLst>
              <p:tags r:id="rId6"/>
            </p:custDataLst>
          </p:nvPr>
        </p:nvPicPr>
        <p:blipFill>
          <a:blip r:embed="rId13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54685" y="3571240"/>
            <a:ext cx="7253605" cy="11563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540531" y="3633578"/>
            <a:ext cx="2150210" cy="4298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1538605" y="3963035"/>
            <a:ext cx="6190615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目前，学校有39个博士学位授权一级学科，47个硕士学位授权一级学科，8个二级交叉学科学位授权点，3个博士专业学位授权类别，30个硕士专业学位授权类别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</a:p>
        </p:txBody>
      </p:sp>
      <p:sp>
        <p:nvSpPr>
          <p:cNvPr id="50" name="矩形 49"/>
          <p:cNvSpPr/>
          <p:nvPr>
            <p:custDataLst>
              <p:tags r:id="rId5"/>
            </p:custDataLst>
          </p:nvPr>
        </p:nvSpPr>
        <p:spPr>
          <a:xfrm>
            <a:off x="656590" y="1092200"/>
            <a:ext cx="7249160" cy="1156335"/>
          </a:xfrm>
          <a:prstGeom prst="rect">
            <a:avLst/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1" name="矩形 50"/>
          <p:cNvSpPr/>
          <p:nvPr>
            <p:custDataLst>
              <p:tags r:id="rId6"/>
            </p:custDataLst>
          </p:nvPr>
        </p:nvSpPr>
        <p:spPr>
          <a:xfrm>
            <a:off x="1540318" y="1143099"/>
            <a:ext cx="2150210" cy="4298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sp>
        <p:nvSpPr>
          <p:cNvPr id="52" name="矩形 51"/>
          <p:cNvSpPr/>
          <p:nvPr>
            <p:custDataLst>
              <p:tags r:id="rId7"/>
            </p:custDataLst>
          </p:nvPr>
        </p:nvSpPr>
        <p:spPr>
          <a:xfrm>
            <a:off x="1540510" y="1483995"/>
            <a:ext cx="6148070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厦门大学建有思明校区、漳州校区、翔安校区和马来西亚分校，设有研究生院、6个学部以及33个学院（直属系）和16个研究院</a:t>
            </a:r>
            <a:r>
              <a:rPr 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</a:p>
        </p:txBody>
      </p:sp>
      <p:sp>
        <p:nvSpPr>
          <p:cNvPr id="54" name="矩形 53"/>
          <p:cNvSpPr/>
          <p:nvPr>
            <p:custDataLst>
              <p:tags r:id="rId8"/>
            </p:custDataLst>
          </p:nvPr>
        </p:nvSpPr>
        <p:spPr>
          <a:xfrm>
            <a:off x="654685" y="2331720"/>
            <a:ext cx="7251065" cy="11563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5" name="矩形 54"/>
          <p:cNvSpPr/>
          <p:nvPr>
            <p:custDataLst>
              <p:tags r:id="rId9"/>
            </p:custDataLst>
          </p:nvPr>
        </p:nvSpPr>
        <p:spPr>
          <a:xfrm>
            <a:off x="1538626" y="2388338"/>
            <a:ext cx="2150210" cy="4298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sp>
        <p:nvSpPr>
          <p:cNvPr id="56" name="矩形 55"/>
          <p:cNvSpPr/>
          <p:nvPr>
            <p:custDataLst>
              <p:tags r:id="rId10"/>
            </p:custDataLst>
          </p:nvPr>
        </p:nvSpPr>
        <p:spPr>
          <a:xfrm>
            <a:off x="1538605" y="2723515"/>
            <a:ext cx="6337300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sz="12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形成了覆盖哲学、经济学、法学、教育学、文学、历史学、理学、工学、医学、管理学、艺术学、交叉学科12个学科门类的学科体系。</a:t>
            </a:r>
            <a:endParaRPr lang="en-US" altLang="zh-CN" sz="12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grpSp>
        <p:nvGrpSpPr>
          <p:cNvPr id="68" name="图形 499"/>
          <p:cNvGrpSpPr/>
          <p:nvPr/>
        </p:nvGrpSpPr>
        <p:grpSpPr>
          <a:xfrm flipH="1">
            <a:off x="950151" y="3940610"/>
            <a:ext cx="405815" cy="417473"/>
            <a:chOff x="10153731" y="1138332"/>
            <a:chExt cx="361378" cy="371760"/>
          </a:xfrm>
          <a:solidFill>
            <a:srgbClr val="003A88"/>
          </a:solidFill>
        </p:grpSpPr>
        <p:sp>
          <p:nvSpPr>
            <p:cNvPr id="69" name="任意多边形: 形状 68"/>
            <p:cNvSpPr/>
            <p:nvPr>
              <p:custDataLst>
                <p:tags r:id="rId13"/>
              </p:custDataLst>
            </p:nvPr>
          </p:nvSpPr>
          <p:spPr>
            <a:xfrm>
              <a:off x="10153731" y="1138332"/>
              <a:ext cx="361378" cy="371760"/>
            </a:xfrm>
            <a:custGeom>
              <a:avLst/>
              <a:gdLst>
                <a:gd name="connsiteX0" fmla="*/ 340328 w 361378"/>
                <a:gd name="connsiteY0" fmla="*/ 0 h 371760"/>
                <a:gd name="connsiteX1" fmla="*/ 53816 w 361378"/>
                <a:gd name="connsiteY1" fmla="*/ 0 h 371760"/>
                <a:gd name="connsiteX2" fmla="*/ 32766 w 361378"/>
                <a:gd name="connsiteY2" fmla="*/ 20383 h 371760"/>
                <a:gd name="connsiteX3" fmla="*/ 32766 w 361378"/>
                <a:gd name="connsiteY3" fmla="*/ 98584 h 371760"/>
                <a:gd name="connsiteX4" fmla="*/ 0 w 361378"/>
                <a:gd name="connsiteY4" fmla="*/ 132493 h 371760"/>
                <a:gd name="connsiteX5" fmla="*/ 32766 w 361378"/>
                <a:gd name="connsiteY5" fmla="*/ 166402 h 371760"/>
                <a:gd name="connsiteX6" fmla="*/ 32766 w 361378"/>
                <a:gd name="connsiteY6" fmla="*/ 205359 h 371760"/>
                <a:gd name="connsiteX7" fmla="*/ 0 w 361378"/>
                <a:gd name="connsiteY7" fmla="*/ 239268 h 371760"/>
                <a:gd name="connsiteX8" fmla="*/ 32766 w 361378"/>
                <a:gd name="connsiteY8" fmla="*/ 273177 h 371760"/>
                <a:gd name="connsiteX9" fmla="*/ 32766 w 361378"/>
                <a:gd name="connsiteY9" fmla="*/ 351377 h 371760"/>
                <a:gd name="connsiteX10" fmla="*/ 53816 w 361378"/>
                <a:gd name="connsiteY10" fmla="*/ 371761 h 371760"/>
                <a:gd name="connsiteX11" fmla="*/ 340328 w 361378"/>
                <a:gd name="connsiteY11" fmla="*/ 371761 h 371760"/>
                <a:gd name="connsiteX12" fmla="*/ 361379 w 361378"/>
                <a:gd name="connsiteY12" fmla="*/ 351377 h 371760"/>
                <a:gd name="connsiteX13" fmla="*/ 361379 w 361378"/>
                <a:gd name="connsiteY13" fmla="*/ 20383 h 371760"/>
                <a:gd name="connsiteX14" fmla="*/ 340328 w 361378"/>
                <a:gd name="connsiteY14" fmla="*/ 0 h 371760"/>
                <a:gd name="connsiteX15" fmla="*/ 21050 w 361378"/>
                <a:gd name="connsiteY15" fmla="*/ 132398 h 371760"/>
                <a:gd name="connsiteX16" fmla="*/ 35147 w 361378"/>
                <a:gd name="connsiteY16" fmla="*/ 118681 h 371760"/>
                <a:gd name="connsiteX17" fmla="*/ 76390 w 361378"/>
                <a:gd name="connsiteY17" fmla="*/ 118681 h 371760"/>
                <a:gd name="connsiteX18" fmla="*/ 90488 w 361378"/>
                <a:gd name="connsiteY18" fmla="*/ 132398 h 371760"/>
                <a:gd name="connsiteX19" fmla="*/ 76390 w 361378"/>
                <a:gd name="connsiteY19" fmla="*/ 146114 h 371760"/>
                <a:gd name="connsiteX20" fmla="*/ 35147 w 361378"/>
                <a:gd name="connsiteY20" fmla="*/ 146114 h 371760"/>
                <a:gd name="connsiteX21" fmla="*/ 21050 w 361378"/>
                <a:gd name="connsiteY21" fmla="*/ 132398 h 371760"/>
                <a:gd name="connsiteX22" fmla="*/ 21050 w 361378"/>
                <a:gd name="connsiteY22" fmla="*/ 239078 h 371760"/>
                <a:gd name="connsiteX23" fmla="*/ 35147 w 361378"/>
                <a:gd name="connsiteY23" fmla="*/ 225362 h 371760"/>
                <a:gd name="connsiteX24" fmla="*/ 76390 w 361378"/>
                <a:gd name="connsiteY24" fmla="*/ 225362 h 371760"/>
                <a:gd name="connsiteX25" fmla="*/ 90488 w 361378"/>
                <a:gd name="connsiteY25" fmla="*/ 239078 h 371760"/>
                <a:gd name="connsiteX26" fmla="*/ 76390 w 361378"/>
                <a:gd name="connsiteY26" fmla="*/ 252793 h 371760"/>
                <a:gd name="connsiteX27" fmla="*/ 35147 w 361378"/>
                <a:gd name="connsiteY27" fmla="*/ 252793 h 371760"/>
                <a:gd name="connsiteX28" fmla="*/ 21050 w 361378"/>
                <a:gd name="connsiteY28" fmla="*/ 239078 h 371760"/>
                <a:gd name="connsiteX29" fmla="*/ 279082 w 361378"/>
                <a:gd name="connsiteY29" fmla="*/ 351092 h 371760"/>
                <a:gd name="connsiteX30" fmla="*/ 53721 w 361378"/>
                <a:gd name="connsiteY30" fmla="*/ 351092 h 371760"/>
                <a:gd name="connsiteX31" fmla="*/ 53721 w 361378"/>
                <a:gd name="connsiteY31" fmla="*/ 273177 h 371760"/>
                <a:gd name="connsiteX32" fmla="*/ 76295 w 361378"/>
                <a:gd name="connsiteY32" fmla="*/ 273177 h 371760"/>
                <a:gd name="connsiteX33" fmla="*/ 111442 w 361378"/>
                <a:gd name="connsiteY33" fmla="*/ 239078 h 371760"/>
                <a:gd name="connsiteX34" fmla="*/ 76295 w 361378"/>
                <a:gd name="connsiteY34" fmla="*/ 204978 h 371760"/>
                <a:gd name="connsiteX35" fmla="*/ 53721 w 361378"/>
                <a:gd name="connsiteY35" fmla="*/ 204978 h 371760"/>
                <a:gd name="connsiteX36" fmla="*/ 53721 w 361378"/>
                <a:gd name="connsiteY36" fmla="*/ 166497 h 371760"/>
                <a:gd name="connsiteX37" fmla="*/ 76295 w 361378"/>
                <a:gd name="connsiteY37" fmla="*/ 166497 h 371760"/>
                <a:gd name="connsiteX38" fmla="*/ 111442 w 361378"/>
                <a:gd name="connsiteY38" fmla="*/ 132398 h 371760"/>
                <a:gd name="connsiteX39" fmla="*/ 76295 w 361378"/>
                <a:gd name="connsiteY39" fmla="*/ 98298 h 371760"/>
                <a:gd name="connsiteX40" fmla="*/ 53721 w 361378"/>
                <a:gd name="connsiteY40" fmla="*/ 98298 h 371760"/>
                <a:gd name="connsiteX41" fmla="*/ 53721 w 361378"/>
                <a:gd name="connsiteY41" fmla="*/ 20383 h 371760"/>
                <a:gd name="connsiteX42" fmla="*/ 279082 w 361378"/>
                <a:gd name="connsiteY42" fmla="*/ 20383 h 371760"/>
                <a:gd name="connsiteX43" fmla="*/ 279082 w 361378"/>
                <a:gd name="connsiteY43" fmla="*/ 351092 h 371760"/>
                <a:gd name="connsiteX44" fmla="*/ 340328 w 361378"/>
                <a:gd name="connsiteY44" fmla="*/ 351092 h 371760"/>
                <a:gd name="connsiteX45" fmla="*/ 330041 w 361378"/>
                <a:gd name="connsiteY45" fmla="*/ 351092 h 371760"/>
                <a:gd name="connsiteX46" fmla="*/ 330041 w 361378"/>
                <a:gd name="connsiteY46" fmla="*/ 152210 h 371760"/>
                <a:gd name="connsiteX47" fmla="*/ 319564 w 361378"/>
                <a:gd name="connsiteY47" fmla="*/ 142018 h 371760"/>
                <a:gd name="connsiteX48" fmla="*/ 309086 w 361378"/>
                <a:gd name="connsiteY48" fmla="*/ 152210 h 371760"/>
                <a:gd name="connsiteX49" fmla="*/ 309086 w 361378"/>
                <a:gd name="connsiteY49" fmla="*/ 351092 h 371760"/>
                <a:gd name="connsiteX50" fmla="*/ 300228 w 361378"/>
                <a:gd name="connsiteY50" fmla="*/ 351092 h 371760"/>
                <a:gd name="connsiteX51" fmla="*/ 300228 w 361378"/>
                <a:gd name="connsiteY51" fmla="*/ 20383 h 371760"/>
                <a:gd name="connsiteX52" fmla="*/ 309086 w 361378"/>
                <a:gd name="connsiteY52" fmla="*/ 20383 h 371760"/>
                <a:gd name="connsiteX53" fmla="*/ 309086 w 361378"/>
                <a:gd name="connsiteY53" fmla="*/ 79724 h 371760"/>
                <a:gd name="connsiteX54" fmla="*/ 319564 w 361378"/>
                <a:gd name="connsiteY54" fmla="*/ 89916 h 371760"/>
                <a:gd name="connsiteX55" fmla="*/ 330041 w 361378"/>
                <a:gd name="connsiteY55" fmla="*/ 79724 h 371760"/>
                <a:gd name="connsiteX56" fmla="*/ 330041 w 361378"/>
                <a:gd name="connsiteY56" fmla="*/ 20383 h 371760"/>
                <a:gd name="connsiteX57" fmla="*/ 340328 w 361378"/>
                <a:gd name="connsiteY57" fmla="*/ 20383 h 371760"/>
                <a:gd name="connsiteX58" fmla="*/ 340328 w 361378"/>
                <a:gd name="connsiteY58" fmla="*/ 351092 h 37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61378" h="371760">
                  <a:moveTo>
                    <a:pt x="340328" y="0"/>
                  </a:moveTo>
                  <a:lnTo>
                    <a:pt x="53816" y="0"/>
                  </a:lnTo>
                  <a:cubicBezTo>
                    <a:pt x="42196" y="0"/>
                    <a:pt x="32766" y="9144"/>
                    <a:pt x="32766" y="20383"/>
                  </a:cubicBezTo>
                  <a:lnTo>
                    <a:pt x="32766" y="98584"/>
                  </a:lnTo>
                  <a:cubicBezTo>
                    <a:pt x="14478" y="99822"/>
                    <a:pt x="0" y="114395"/>
                    <a:pt x="0" y="132493"/>
                  </a:cubicBezTo>
                  <a:cubicBezTo>
                    <a:pt x="0" y="150590"/>
                    <a:pt x="14478" y="165164"/>
                    <a:pt x="32766" y="166402"/>
                  </a:cubicBezTo>
                  <a:lnTo>
                    <a:pt x="32766" y="205359"/>
                  </a:lnTo>
                  <a:cubicBezTo>
                    <a:pt x="14478" y="206597"/>
                    <a:pt x="0" y="221171"/>
                    <a:pt x="0" y="239268"/>
                  </a:cubicBezTo>
                  <a:cubicBezTo>
                    <a:pt x="0" y="257366"/>
                    <a:pt x="14478" y="271939"/>
                    <a:pt x="32766" y="273177"/>
                  </a:cubicBezTo>
                  <a:lnTo>
                    <a:pt x="32766" y="351377"/>
                  </a:lnTo>
                  <a:cubicBezTo>
                    <a:pt x="32766" y="362617"/>
                    <a:pt x="42196" y="371761"/>
                    <a:pt x="53816" y="371761"/>
                  </a:cubicBezTo>
                  <a:lnTo>
                    <a:pt x="340328" y="371761"/>
                  </a:lnTo>
                  <a:cubicBezTo>
                    <a:pt x="351949" y="371761"/>
                    <a:pt x="361379" y="362617"/>
                    <a:pt x="361379" y="351377"/>
                  </a:cubicBezTo>
                  <a:lnTo>
                    <a:pt x="361379" y="20383"/>
                  </a:lnTo>
                  <a:cubicBezTo>
                    <a:pt x="361379" y="9144"/>
                    <a:pt x="351949" y="0"/>
                    <a:pt x="340328" y="0"/>
                  </a:cubicBezTo>
                  <a:close/>
                  <a:moveTo>
                    <a:pt x="21050" y="132398"/>
                  </a:moveTo>
                  <a:cubicBezTo>
                    <a:pt x="21050" y="124778"/>
                    <a:pt x="27337" y="118681"/>
                    <a:pt x="35147" y="118681"/>
                  </a:cubicBezTo>
                  <a:lnTo>
                    <a:pt x="76390" y="118681"/>
                  </a:lnTo>
                  <a:cubicBezTo>
                    <a:pt x="84201" y="118681"/>
                    <a:pt x="90488" y="124778"/>
                    <a:pt x="90488" y="132398"/>
                  </a:cubicBezTo>
                  <a:cubicBezTo>
                    <a:pt x="90488" y="140017"/>
                    <a:pt x="84201" y="146114"/>
                    <a:pt x="76390" y="146114"/>
                  </a:cubicBezTo>
                  <a:lnTo>
                    <a:pt x="35147" y="146114"/>
                  </a:lnTo>
                  <a:cubicBezTo>
                    <a:pt x="27337" y="146114"/>
                    <a:pt x="21050" y="140017"/>
                    <a:pt x="21050" y="132398"/>
                  </a:cubicBezTo>
                  <a:close/>
                  <a:moveTo>
                    <a:pt x="21050" y="239078"/>
                  </a:moveTo>
                  <a:cubicBezTo>
                    <a:pt x="21050" y="231458"/>
                    <a:pt x="27337" y="225362"/>
                    <a:pt x="35147" y="225362"/>
                  </a:cubicBezTo>
                  <a:lnTo>
                    <a:pt x="76390" y="225362"/>
                  </a:lnTo>
                  <a:cubicBezTo>
                    <a:pt x="84201" y="225362"/>
                    <a:pt x="90488" y="231458"/>
                    <a:pt x="90488" y="239078"/>
                  </a:cubicBezTo>
                  <a:cubicBezTo>
                    <a:pt x="90488" y="246698"/>
                    <a:pt x="84201" y="252793"/>
                    <a:pt x="76390" y="252793"/>
                  </a:cubicBezTo>
                  <a:lnTo>
                    <a:pt x="35147" y="252793"/>
                  </a:lnTo>
                  <a:cubicBezTo>
                    <a:pt x="27337" y="252793"/>
                    <a:pt x="21050" y="246698"/>
                    <a:pt x="21050" y="239078"/>
                  </a:cubicBezTo>
                  <a:close/>
                  <a:moveTo>
                    <a:pt x="279082" y="351092"/>
                  </a:moveTo>
                  <a:lnTo>
                    <a:pt x="53721" y="351092"/>
                  </a:lnTo>
                  <a:lnTo>
                    <a:pt x="53721" y="273177"/>
                  </a:lnTo>
                  <a:lnTo>
                    <a:pt x="76295" y="273177"/>
                  </a:lnTo>
                  <a:cubicBezTo>
                    <a:pt x="95726" y="273177"/>
                    <a:pt x="111442" y="257842"/>
                    <a:pt x="111442" y="239078"/>
                  </a:cubicBezTo>
                  <a:cubicBezTo>
                    <a:pt x="111442" y="220313"/>
                    <a:pt x="95631" y="204978"/>
                    <a:pt x="76295" y="204978"/>
                  </a:cubicBezTo>
                  <a:lnTo>
                    <a:pt x="53721" y="204978"/>
                  </a:lnTo>
                  <a:lnTo>
                    <a:pt x="53721" y="166497"/>
                  </a:lnTo>
                  <a:lnTo>
                    <a:pt x="76295" y="166497"/>
                  </a:lnTo>
                  <a:cubicBezTo>
                    <a:pt x="95726" y="166497"/>
                    <a:pt x="111442" y="151162"/>
                    <a:pt x="111442" y="132398"/>
                  </a:cubicBezTo>
                  <a:cubicBezTo>
                    <a:pt x="111442" y="113633"/>
                    <a:pt x="95631" y="98298"/>
                    <a:pt x="76295" y="98298"/>
                  </a:cubicBezTo>
                  <a:lnTo>
                    <a:pt x="53721" y="98298"/>
                  </a:lnTo>
                  <a:lnTo>
                    <a:pt x="53721" y="20383"/>
                  </a:lnTo>
                  <a:lnTo>
                    <a:pt x="279082" y="20383"/>
                  </a:lnTo>
                  <a:lnTo>
                    <a:pt x="279082" y="351092"/>
                  </a:lnTo>
                  <a:close/>
                  <a:moveTo>
                    <a:pt x="340328" y="351092"/>
                  </a:moveTo>
                  <a:lnTo>
                    <a:pt x="330041" y="351092"/>
                  </a:lnTo>
                  <a:lnTo>
                    <a:pt x="330041" y="152210"/>
                  </a:lnTo>
                  <a:cubicBezTo>
                    <a:pt x="330041" y="146590"/>
                    <a:pt x="325374" y="142018"/>
                    <a:pt x="319564" y="142018"/>
                  </a:cubicBezTo>
                  <a:cubicBezTo>
                    <a:pt x="313754" y="142018"/>
                    <a:pt x="309086" y="146590"/>
                    <a:pt x="309086" y="152210"/>
                  </a:cubicBezTo>
                  <a:lnTo>
                    <a:pt x="309086" y="351092"/>
                  </a:lnTo>
                  <a:lnTo>
                    <a:pt x="300228" y="351092"/>
                  </a:lnTo>
                  <a:lnTo>
                    <a:pt x="300228" y="20383"/>
                  </a:lnTo>
                  <a:lnTo>
                    <a:pt x="309086" y="20383"/>
                  </a:lnTo>
                  <a:lnTo>
                    <a:pt x="309086" y="79724"/>
                  </a:lnTo>
                  <a:cubicBezTo>
                    <a:pt x="309086" y="85344"/>
                    <a:pt x="313754" y="89916"/>
                    <a:pt x="319564" y="89916"/>
                  </a:cubicBezTo>
                  <a:cubicBezTo>
                    <a:pt x="325374" y="89916"/>
                    <a:pt x="330041" y="85344"/>
                    <a:pt x="330041" y="79724"/>
                  </a:cubicBezTo>
                  <a:lnTo>
                    <a:pt x="330041" y="20383"/>
                  </a:lnTo>
                  <a:lnTo>
                    <a:pt x="340328" y="20383"/>
                  </a:lnTo>
                  <a:lnTo>
                    <a:pt x="340328" y="351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4"/>
              </p:custDataLst>
            </p:nvPr>
          </p:nvSpPr>
          <p:spPr>
            <a:xfrm>
              <a:off x="10335658" y="1411223"/>
              <a:ext cx="80200" cy="20383"/>
            </a:xfrm>
            <a:custGeom>
              <a:avLst/>
              <a:gdLst>
                <a:gd name="connsiteX0" fmla="*/ 10477 w 80200"/>
                <a:gd name="connsiteY0" fmla="*/ 20383 h 20383"/>
                <a:gd name="connsiteX1" fmla="*/ 69723 w 80200"/>
                <a:gd name="connsiteY1" fmla="*/ 20383 h 20383"/>
                <a:gd name="connsiteX2" fmla="*/ 80200 w 80200"/>
                <a:gd name="connsiteY2" fmla="*/ 10192 h 20383"/>
                <a:gd name="connsiteX3" fmla="*/ 69723 w 80200"/>
                <a:gd name="connsiteY3" fmla="*/ 0 h 20383"/>
                <a:gd name="connsiteX4" fmla="*/ 10477 w 80200"/>
                <a:gd name="connsiteY4" fmla="*/ 0 h 20383"/>
                <a:gd name="connsiteX5" fmla="*/ 0 w 80200"/>
                <a:gd name="connsiteY5" fmla="*/ 10192 h 20383"/>
                <a:gd name="connsiteX6" fmla="*/ 10477 w 80200"/>
                <a:gd name="connsiteY6" fmla="*/ 20383 h 2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200" h="20383">
                  <a:moveTo>
                    <a:pt x="10477" y="20383"/>
                  </a:moveTo>
                  <a:lnTo>
                    <a:pt x="69723" y="20383"/>
                  </a:lnTo>
                  <a:cubicBezTo>
                    <a:pt x="75533" y="20383"/>
                    <a:pt x="80200" y="15811"/>
                    <a:pt x="80200" y="10192"/>
                  </a:cubicBezTo>
                  <a:cubicBezTo>
                    <a:pt x="80200" y="4572"/>
                    <a:pt x="75533" y="0"/>
                    <a:pt x="69723" y="0"/>
                  </a:cubicBezTo>
                  <a:lnTo>
                    <a:pt x="10477" y="0"/>
                  </a:lnTo>
                  <a:cubicBezTo>
                    <a:pt x="4667" y="0"/>
                    <a:pt x="0" y="4572"/>
                    <a:pt x="0" y="10192"/>
                  </a:cubicBezTo>
                  <a:cubicBezTo>
                    <a:pt x="0" y="15811"/>
                    <a:pt x="4667" y="20383"/>
                    <a:pt x="10477" y="203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15"/>
              </p:custDataLst>
            </p:nvPr>
          </p:nvSpPr>
          <p:spPr>
            <a:xfrm>
              <a:off x="10335658" y="1448847"/>
              <a:ext cx="80200" cy="20383"/>
            </a:xfrm>
            <a:custGeom>
              <a:avLst/>
              <a:gdLst>
                <a:gd name="connsiteX0" fmla="*/ 10477 w 80200"/>
                <a:gd name="connsiteY0" fmla="*/ 20383 h 20383"/>
                <a:gd name="connsiteX1" fmla="*/ 69723 w 80200"/>
                <a:gd name="connsiteY1" fmla="*/ 20383 h 20383"/>
                <a:gd name="connsiteX2" fmla="*/ 80200 w 80200"/>
                <a:gd name="connsiteY2" fmla="*/ 10192 h 20383"/>
                <a:gd name="connsiteX3" fmla="*/ 69723 w 80200"/>
                <a:gd name="connsiteY3" fmla="*/ 0 h 20383"/>
                <a:gd name="connsiteX4" fmla="*/ 10477 w 80200"/>
                <a:gd name="connsiteY4" fmla="*/ 0 h 20383"/>
                <a:gd name="connsiteX5" fmla="*/ 0 w 80200"/>
                <a:gd name="connsiteY5" fmla="*/ 10192 h 20383"/>
                <a:gd name="connsiteX6" fmla="*/ 10477 w 80200"/>
                <a:gd name="connsiteY6" fmla="*/ 20383 h 2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200" h="20383">
                  <a:moveTo>
                    <a:pt x="10477" y="20383"/>
                  </a:moveTo>
                  <a:lnTo>
                    <a:pt x="69723" y="20383"/>
                  </a:lnTo>
                  <a:cubicBezTo>
                    <a:pt x="75533" y="20383"/>
                    <a:pt x="80200" y="15811"/>
                    <a:pt x="80200" y="10192"/>
                  </a:cubicBezTo>
                  <a:cubicBezTo>
                    <a:pt x="80200" y="4572"/>
                    <a:pt x="75533" y="0"/>
                    <a:pt x="69723" y="0"/>
                  </a:cubicBezTo>
                  <a:lnTo>
                    <a:pt x="10477" y="0"/>
                  </a:lnTo>
                  <a:cubicBezTo>
                    <a:pt x="4667" y="0"/>
                    <a:pt x="0" y="4572"/>
                    <a:pt x="0" y="10192"/>
                  </a:cubicBezTo>
                  <a:cubicBezTo>
                    <a:pt x="0" y="15811"/>
                    <a:pt x="4667" y="20383"/>
                    <a:pt x="10477" y="203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8746" y="278528"/>
            <a:ext cx="1791970" cy="561609"/>
            <a:chOff x="624995" y="462811"/>
            <a:chExt cx="2389293" cy="748811"/>
          </a:xfrm>
        </p:grpSpPr>
        <p:sp>
          <p:nvSpPr>
            <p:cNvPr id="4" name="文本框 3"/>
            <p:cNvSpPr txBox="1"/>
            <p:nvPr>
              <p:custDataLst>
                <p:tags r:id="rId11"/>
              </p:custDataLst>
            </p:nvPr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624995" y="884809"/>
              <a:ext cx="1848273" cy="326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  <p:pic>
        <p:nvPicPr>
          <p:cNvPr id="11" name="图片 10" descr="343435383135323b333636313332323b65876863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76630" y="1290320"/>
            <a:ext cx="379095" cy="379095"/>
          </a:xfrm>
          <a:prstGeom prst="rect">
            <a:avLst/>
          </a:prstGeom>
        </p:spPr>
      </p:pic>
      <p:pic>
        <p:nvPicPr>
          <p:cNvPr id="12" name="图片 11" descr="343435383135323b333635393131383b65876863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8375" y="2627630"/>
            <a:ext cx="387350" cy="387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:\常用信件\PPT模板\厦大建筑.png厦大建筑"/>
          <p:cNvPicPr/>
          <p:nvPr/>
        </p:nvPicPr>
        <p:blipFill>
          <a:blip r:embed="rId19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pic>
        <p:nvPicPr>
          <p:cNvPr id="4" name="图片 3" descr="E:\常用信件\PPT模板\2023厦大ppt大赛素材-校园风光\星空2.jpg星空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/>
          <a:srcRect/>
          <a:stretch>
            <a:fillRect/>
          </a:stretch>
        </p:blipFill>
        <p:spPr>
          <a:xfrm>
            <a:off x="3369310" y="922655"/>
            <a:ext cx="2607945" cy="1737995"/>
          </a:xfrm>
          <a:prstGeom prst="rect">
            <a:avLst/>
          </a:prstGeom>
        </p:spPr>
      </p:pic>
      <p:pic>
        <p:nvPicPr>
          <p:cNvPr id="13" name="图片 12" descr="E:\常用信件\PPT模板\2023厦大ppt大赛素材-校园风光\星空4.jpg星空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6317615" y="922655"/>
            <a:ext cx="2529205" cy="1737360"/>
          </a:xfrm>
          <a:prstGeom prst="rect">
            <a:avLst/>
          </a:prstGeom>
        </p:spPr>
      </p:pic>
      <p:pic>
        <p:nvPicPr>
          <p:cNvPr id="14" name="图片 13" descr="E:\常用信件\PPT模板\2023厦大ppt大赛素材-校园风光\星空1.jpg星空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/>
          <a:srcRect t="39410" b="20618"/>
          <a:stretch>
            <a:fillRect/>
          </a:stretch>
        </p:blipFill>
        <p:spPr>
          <a:xfrm>
            <a:off x="552450" y="922655"/>
            <a:ext cx="2476500" cy="1760855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552158" y="2877964"/>
            <a:ext cx="2139336" cy="304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请输入关键词</a:t>
            </a: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3369018" y="2877964"/>
            <a:ext cx="2139336" cy="304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请输入关键词</a:t>
            </a: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317323" y="2778269"/>
            <a:ext cx="2139336" cy="338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请输入关键词</a:t>
            </a: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552450" y="3234690"/>
            <a:ext cx="2520950" cy="6553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厦门大学建有思明校区、漳州校区、翔安校区和马来西亚分校</a:t>
            </a: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552450" y="4264025"/>
            <a:ext cx="2520950" cy="421640"/>
          </a:xfrm>
          <a:prstGeom prst="rect">
            <a:avLst/>
          </a:prstGeom>
          <a:solidFill>
            <a:srgbClr val="003A8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3363595" y="4264025"/>
            <a:ext cx="2597150" cy="401955"/>
          </a:xfrm>
          <a:prstGeom prst="rect">
            <a:avLst/>
          </a:prstGeom>
          <a:solidFill>
            <a:srgbClr val="003A88">
              <a:alpha val="86000"/>
            </a:srgb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6234430" y="4264025"/>
            <a:ext cx="2520950" cy="396240"/>
          </a:xfrm>
          <a:prstGeom prst="rect">
            <a:avLst/>
          </a:prstGeom>
          <a:solidFill>
            <a:srgbClr val="003A88">
              <a:alpha val="65000"/>
            </a:srgb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3369310" y="3234690"/>
            <a:ext cx="2520950" cy="6553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设有研究生院、6个学部以及33个学院（直属系）和16个研究院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6378575" y="3234690"/>
            <a:ext cx="2520950" cy="6553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哲学、经济学、法学、教育学、文学、历史学、理学、工学、医学、管理学、艺术学、交叉学科12个学科门类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68746" y="278528"/>
            <a:ext cx="1791970" cy="561609"/>
            <a:chOff x="624995" y="462811"/>
            <a:chExt cx="2389293" cy="748811"/>
          </a:xfrm>
        </p:grpSpPr>
        <p:sp>
          <p:nvSpPr>
            <p:cNvPr id="8" name="文本框 7"/>
            <p:cNvSpPr txBox="1"/>
            <p:nvPr>
              <p:custDataLst>
                <p:tags r:id="rId14"/>
              </p:custDataLst>
            </p:nvPr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15"/>
              </p:custDataLst>
            </p:nvPr>
          </p:nvSpPr>
          <p:spPr>
            <a:xfrm>
              <a:off x="624995" y="884809"/>
              <a:ext cx="1848273" cy="326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6483"/>
            <a:ext cx="48006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矩形 28"/>
          <p:cNvSpPr/>
          <p:nvPr/>
        </p:nvSpPr>
        <p:spPr>
          <a:xfrm>
            <a:off x="4274183" y="2019303"/>
            <a:ext cx="105283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标题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5844540" y="1884680"/>
            <a:ext cx="1402080" cy="921444"/>
            <a:chOff x="9140243" y="2649839"/>
            <a:chExt cx="1869439" cy="1228827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86943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2-1 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研究思路</a:t>
              </a:r>
              <a:endParaRPr kumimoji="1"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86943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2-2 </a:t>
              </a:r>
              <a:r>
                <a:rPr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研究方法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869439" cy="44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2-3 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学术创新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lum bright="70000" contrast="-70000"/>
          </a:blip>
          <a:srcRect r="67852"/>
          <a:stretch>
            <a:fillRect/>
          </a:stretch>
        </p:blipFill>
        <p:spPr>
          <a:xfrm>
            <a:off x="0" y="1537970"/>
            <a:ext cx="608965" cy="527050"/>
          </a:xfrm>
          <a:prstGeom prst="rect">
            <a:avLst/>
          </a:prstGeom>
        </p:spPr>
      </p:pic>
      <p:pic>
        <p:nvPicPr>
          <p:cNvPr id="3" name="图片 2" descr="E:\常用信件\PPT模板\厦大建筑.png厦大建筑"/>
          <p:cNvPicPr/>
          <p:nvPr>
            <p:custDataLst>
              <p:tags r:id="rId2"/>
            </p:custDataLst>
          </p:nvPr>
        </p:nvPicPr>
        <p:blipFill>
          <a:blip r:embed="rId8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40001" y="2083462"/>
            <a:ext cx="4888649" cy="854804"/>
          </a:xfrm>
          <a:prstGeom prst="rect">
            <a:avLst/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9" name="图片 8" descr="E:\常用信件\PPT模板\2023厦大ppt大赛素材-标志性事物\标志性建筑9.jpg标志性建筑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12862" y="1076684"/>
            <a:ext cx="2438400" cy="3658499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760402" y="1345358"/>
            <a:ext cx="1172736" cy="3448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sp>
        <p:nvSpPr>
          <p:cNvPr id="25" name="矩形 24"/>
          <p:cNvSpPr/>
          <p:nvPr/>
        </p:nvSpPr>
        <p:spPr>
          <a:xfrm>
            <a:off x="2039351" y="1227501"/>
            <a:ext cx="3168317" cy="575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厦门大学由著名爱国华侨领袖陈嘉庚先生于1921年创办, 是中国近代教育史上第一所华侨创办的大学。</a:t>
            </a:r>
          </a:p>
        </p:txBody>
      </p:sp>
      <p:sp>
        <p:nvSpPr>
          <p:cNvPr id="13" name="矩形 12"/>
          <p:cNvSpPr/>
          <p:nvPr/>
        </p:nvSpPr>
        <p:spPr>
          <a:xfrm>
            <a:off x="769157" y="2282134"/>
            <a:ext cx="1172736" cy="3448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5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sp>
        <p:nvSpPr>
          <p:cNvPr id="14" name="矩形 13"/>
          <p:cNvSpPr/>
          <p:nvPr/>
        </p:nvSpPr>
        <p:spPr>
          <a:xfrm>
            <a:off x="2048106" y="2164912"/>
            <a:ext cx="3168317" cy="575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sz="105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厦门大学由著名爱国华侨领袖陈嘉庚先生于1921年创办, 是中国近代教育史上第一所华侨创办的大学。</a:t>
            </a:r>
          </a:p>
        </p:txBody>
      </p:sp>
      <p:sp>
        <p:nvSpPr>
          <p:cNvPr id="17" name="矩形 16"/>
          <p:cNvSpPr/>
          <p:nvPr/>
        </p:nvSpPr>
        <p:spPr>
          <a:xfrm>
            <a:off x="760402" y="4155685"/>
            <a:ext cx="1172736" cy="3448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sp>
        <p:nvSpPr>
          <p:cNvPr id="18" name="矩形 17"/>
          <p:cNvSpPr/>
          <p:nvPr/>
        </p:nvSpPr>
        <p:spPr>
          <a:xfrm>
            <a:off x="2039351" y="4037829"/>
            <a:ext cx="3168317" cy="575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厦门大学由著名爱国华侨领袖陈嘉庚先生于1921年创办, 是中国近代教育史上第一所华侨创办的大学。</a:t>
            </a:r>
          </a:p>
        </p:txBody>
      </p:sp>
      <p:sp>
        <p:nvSpPr>
          <p:cNvPr id="31" name="矩形 30"/>
          <p:cNvSpPr/>
          <p:nvPr/>
        </p:nvSpPr>
        <p:spPr>
          <a:xfrm>
            <a:off x="760402" y="3218910"/>
            <a:ext cx="1172736" cy="3448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15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输入关键词</a:t>
            </a:r>
          </a:p>
        </p:txBody>
      </p:sp>
      <p:sp>
        <p:nvSpPr>
          <p:cNvPr id="32" name="矩形 31"/>
          <p:cNvSpPr/>
          <p:nvPr/>
        </p:nvSpPr>
        <p:spPr>
          <a:xfrm>
            <a:off x="2039351" y="3101054"/>
            <a:ext cx="3168317" cy="575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sz="105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厦门大学由著名爱国华侨领袖陈嘉庚先生于1921年创办, 是中国近代教育史上第一所华侨创办的大学。</a:t>
            </a:r>
          </a:p>
        </p:txBody>
      </p:sp>
      <p:pic>
        <p:nvPicPr>
          <p:cNvPr id="33" name="图片 32" descr="E:\常用信件\PPT模板\厦大建筑.png厦大建筑"/>
          <p:cNvPicPr/>
          <p:nvPr/>
        </p:nvPicPr>
        <p:blipFill>
          <a:blip r:embed="rId8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8746" y="278528"/>
            <a:ext cx="1791970" cy="561609"/>
            <a:chOff x="624995" y="462811"/>
            <a:chExt cx="2389293" cy="748811"/>
          </a:xfrm>
        </p:grpSpPr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624995" y="884809"/>
              <a:ext cx="1848273" cy="326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68746" y="278528"/>
            <a:ext cx="1791970" cy="530494"/>
            <a:chOff x="624995" y="462811"/>
            <a:chExt cx="2389293" cy="707325"/>
          </a:xfrm>
        </p:grpSpPr>
        <p:sp>
          <p:nvSpPr>
            <p:cNvPr id="2" name="文本框 1"/>
            <p:cNvSpPr txBox="1"/>
            <p:nvPr/>
          </p:nvSpPr>
          <p:spPr>
            <a:xfrm>
              <a:off x="624995" y="462811"/>
              <a:ext cx="2389293" cy="491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</a:rPr>
                <a:t>请在此输入标题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24995" y="884809"/>
              <a:ext cx="1458807" cy="285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Your Title Here XMU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hqprint"/>
          <a:stretch>
            <a:fillRect/>
          </a:stretch>
        </p:blipFill>
        <p:spPr>
          <a:xfrm>
            <a:off x="7755890" y="276225"/>
            <a:ext cx="1143635" cy="315595"/>
          </a:xfrm>
          <a:prstGeom prst="rect">
            <a:avLst/>
          </a:prstGeom>
        </p:spPr>
      </p:pic>
      <p:sp>
        <p:nvSpPr>
          <p:cNvPr id="34" name="圆角矩形 33"/>
          <p:cNvSpPr/>
          <p:nvPr>
            <p:custDataLst>
              <p:tags r:id="rId2"/>
            </p:custDataLst>
          </p:nvPr>
        </p:nvSpPr>
        <p:spPr>
          <a:xfrm>
            <a:off x="906780" y="1111250"/>
            <a:ext cx="1685290" cy="2997835"/>
          </a:xfrm>
          <a:prstGeom prst="roundRect">
            <a:avLst>
              <a:gd name="adj" fmla="val 0"/>
            </a:avLst>
          </a:prstGeom>
          <a:solidFill>
            <a:srgbClr val="003A8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Rectangle 2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30605" y="1788160"/>
            <a:ext cx="1424305" cy="215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厦门大学秉持爱国华侨领袖陈嘉庚先生的立校志向，形成了“爱国、革命、自强、科学”的优良校风，打造了鲜明的办学特色，培养了大批优秀人才，为国家富强、人民幸福和中华文化海外传播作出了积极贡献。</a:t>
            </a:r>
          </a:p>
        </p:txBody>
      </p:sp>
      <p:sp>
        <p:nvSpPr>
          <p:cNvPr id="36" name="圆角矩形 35"/>
          <p:cNvSpPr/>
          <p:nvPr>
            <p:custDataLst>
              <p:tags r:id="rId4"/>
            </p:custDataLst>
          </p:nvPr>
        </p:nvSpPr>
        <p:spPr>
          <a:xfrm>
            <a:off x="1208405" y="1259840"/>
            <a:ext cx="955040" cy="246380"/>
          </a:xfrm>
          <a:prstGeom prst="roundRect">
            <a:avLst>
              <a:gd name="adj" fmla="val 0"/>
            </a:avLst>
          </a:prstGeom>
          <a:solidFill>
            <a:srgbClr val="003A8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sp>
        <p:nvSpPr>
          <p:cNvPr id="38" name="圆角矩形 37"/>
          <p:cNvSpPr/>
          <p:nvPr>
            <p:custDataLst>
              <p:tags r:id="rId5"/>
            </p:custDataLst>
          </p:nvPr>
        </p:nvSpPr>
        <p:spPr>
          <a:xfrm>
            <a:off x="432613" y="1111015"/>
            <a:ext cx="396205" cy="396205"/>
          </a:xfrm>
          <a:prstGeom prst="roundRect">
            <a:avLst>
              <a:gd name="adj" fmla="val 0"/>
            </a:avLst>
          </a:prstGeom>
          <a:solidFill>
            <a:srgbClr val="003A8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14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>
            <p:custDataLst>
              <p:tags r:id="rId6"/>
            </p:custDataLst>
          </p:nvPr>
        </p:nvSpPr>
        <p:spPr>
          <a:xfrm>
            <a:off x="2918460" y="1664335"/>
            <a:ext cx="1710055" cy="29273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n w="63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Rectangle 2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075940" y="2296795"/>
            <a:ext cx="1390015" cy="203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厦门大学秉持爱国华侨领袖陈嘉庚先生的立校志向，形成了“爱国、革命、自强、科学”的优良校风，打造了鲜明的办学特色，培养了大批优秀人才，为国家富强、人民幸福和中华文化海外传播作出了积极贡献。</a:t>
            </a:r>
          </a:p>
        </p:txBody>
      </p:sp>
      <p:sp>
        <p:nvSpPr>
          <p:cNvPr id="46" name="圆角矩形 45"/>
          <p:cNvSpPr/>
          <p:nvPr>
            <p:custDataLst>
              <p:tags r:id="rId8"/>
            </p:custDataLst>
          </p:nvPr>
        </p:nvSpPr>
        <p:spPr>
          <a:xfrm>
            <a:off x="3277698" y="1829655"/>
            <a:ext cx="955046" cy="24622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sp>
        <p:nvSpPr>
          <p:cNvPr id="47" name="圆角矩形 46"/>
          <p:cNvSpPr/>
          <p:nvPr>
            <p:custDataLst>
              <p:tags r:id="rId9"/>
            </p:custDataLst>
          </p:nvPr>
        </p:nvSpPr>
        <p:spPr>
          <a:xfrm>
            <a:off x="2196008" y="4224614"/>
            <a:ext cx="396205" cy="396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1400" dirty="0">
              <a:ln w="63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>
            <p:custDataLst>
              <p:tags r:id="rId10"/>
            </p:custDataLst>
          </p:nvPr>
        </p:nvSpPr>
        <p:spPr>
          <a:xfrm>
            <a:off x="4233088" y="1111015"/>
            <a:ext cx="396205" cy="396205"/>
          </a:xfrm>
          <a:prstGeom prst="roundRect">
            <a:avLst>
              <a:gd name="adj" fmla="val 0"/>
            </a:avLst>
          </a:prstGeom>
          <a:solidFill>
            <a:srgbClr val="003A8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635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14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11"/>
            </p:custDataLst>
          </p:nvPr>
        </p:nvSpPr>
        <p:spPr>
          <a:xfrm>
            <a:off x="4923790" y="1111250"/>
            <a:ext cx="1685290" cy="2997835"/>
          </a:xfrm>
          <a:prstGeom prst="roundRect">
            <a:avLst>
              <a:gd name="adj" fmla="val 0"/>
            </a:avLst>
          </a:prstGeom>
          <a:solidFill>
            <a:srgbClr val="003A8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n w="635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ectangle 2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047615" y="1788160"/>
            <a:ext cx="1424305" cy="215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厦门大学秉持爱国华侨领袖陈嘉庚先生的立校志向，形成了“爱国、革命、自强、科学”的优良校风，打造了鲜明的办学特色，培养了大批优秀人才，为国家富强、人民幸福和中华文化海外传播作出了积极贡献。</a:t>
            </a:r>
          </a:p>
        </p:txBody>
      </p:sp>
      <p:sp>
        <p:nvSpPr>
          <p:cNvPr id="8" name="圆角矩形 7"/>
          <p:cNvSpPr/>
          <p:nvPr>
            <p:custDataLst>
              <p:tags r:id="rId13"/>
            </p:custDataLst>
          </p:nvPr>
        </p:nvSpPr>
        <p:spPr>
          <a:xfrm>
            <a:off x="5225243" y="1259605"/>
            <a:ext cx="955046" cy="246226"/>
          </a:xfrm>
          <a:prstGeom prst="roundRect">
            <a:avLst>
              <a:gd name="adj" fmla="val 0"/>
            </a:avLst>
          </a:prstGeom>
          <a:solidFill>
            <a:srgbClr val="003A88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sp>
        <p:nvSpPr>
          <p:cNvPr id="10" name="圆角矩形 9"/>
          <p:cNvSpPr/>
          <p:nvPr>
            <p:custDataLst>
              <p:tags r:id="rId14"/>
            </p:custDataLst>
          </p:nvPr>
        </p:nvSpPr>
        <p:spPr>
          <a:xfrm>
            <a:off x="6935470" y="1664335"/>
            <a:ext cx="1710055" cy="29273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ln w="63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Rectangle 2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092950" y="2296795"/>
            <a:ext cx="1390015" cy="203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厦门大学秉持爱国华侨领袖陈嘉庚先生的立校志向，形成了“爱国、革命、自强、科学”的优良校风，打造了鲜明的办学特色，培养了大批优秀人才，为国家富强、人民幸福和中华文化海外传播作出了积极贡献。</a:t>
            </a:r>
          </a:p>
        </p:txBody>
      </p:sp>
      <p:sp>
        <p:nvSpPr>
          <p:cNvPr id="12" name="圆角矩形 11"/>
          <p:cNvSpPr/>
          <p:nvPr>
            <p:custDataLst>
              <p:tags r:id="rId16"/>
            </p:custDataLst>
          </p:nvPr>
        </p:nvSpPr>
        <p:spPr>
          <a:xfrm>
            <a:off x="7294708" y="1829655"/>
            <a:ext cx="955046" cy="24622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关键词</a:t>
            </a:r>
          </a:p>
        </p:txBody>
      </p:sp>
      <p:sp>
        <p:nvSpPr>
          <p:cNvPr id="13" name="圆角矩形 12"/>
          <p:cNvSpPr/>
          <p:nvPr>
            <p:custDataLst>
              <p:tags r:id="rId17"/>
            </p:custDataLst>
          </p:nvPr>
        </p:nvSpPr>
        <p:spPr>
          <a:xfrm>
            <a:off x="6213018" y="4224614"/>
            <a:ext cx="396205" cy="3962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1400" dirty="0">
              <a:ln w="63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3" name="图片 32" descr="E:\常用信件\PPT模板\厦大建筑.png厦大建筑"/>
          <p:cNvPicPr/>
          <p:nvPr>
            <p:custDataLst>
              <p:tags r:id="rId18"/>
            </p:custDataLst>
          </p:nvPr>
        </p:nvPicPr>
        <p:blipFill>
          <a:blip r:embed="rId23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2b8ec246-e9ff-4dbd-9e81-2fe51515ea11"/>
  <p:tag name="COMMONDATA" val="eyJoZGlkIjoiNjkzNGUzYjk1NjdkZWRiM2Q0ODIwNTU3NDFjNzBkMz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0</TotalTime>
  <Words>1174</Words>
  <Application>Microsoft Office PowerPoint</Application>
  <PresentationFormat>全屏显示(16:9)</PresentationFormat>
  <Paragraphs>170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等线</vt:lpstr>
      <vt:lpstr>等线 Light</vt:lpstr>
      <vt:lpstr>楷体</vt:lpstr>
      <vt:lpstr>思源黑体 CN Light</vt:lpstr>
      <vt:lpstr>思源黑体 CN Regular</vt:lpstr>
      <vt:lpstr>思源宋体 CN Heavy</vt:lpstr>
      <vt:lpstr>思源宋体 CN Medium</vt:lpstr>
      <vt:lpstr>微软雅黑</vt:lpstr>
      <vt:lpstr>微软雅黑 Light</vt:lpstr>
      <vt:lpstr>义启小魏楷</vt:lpstr>
      <vt:lpstr>幼圆</vt:lpstr>
      <vt:lpstr>Agency FB</vt:lpstr>
      <vt:lpstr>Arial</vt:lpstr>
      <vt:lpstr>Arial Black</vt:lpstr>
      <vt:lpstr>Calibri</vt:lpstr>
      <vt:lpstr>Impact</vt:lpstr>
      <vt:lpstr>Times New Roman</vt:lpstr>
      <vt:lpstr>Wingdings 2</vt:lpstr>
      <vt:lpstr>A000120140530A99PPBG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Administrator</cp:lastModifiedBy>
  <cp:revision>509</cp:revision>
  <dcterms:created xsi:type="dcterms:W3CDTF">2014-06-03T07:56:00Z</dcterms:created>
  <dcterms:modified xsi:type="dcterms:W3CDTF">2023-05-12T01:58:46Z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D2399DAF43F94EAEBA38EB19E594D0ED_13</vt:lpwstr>
  </property>
  <property fmtid="{D5CDD505-2E9C-101B-9397-08002B2CF9AE}" pid="3" name="KSOProductBuildVer">
    <vt:lpwstr>2052-11.1.0.14309</vt:lpwstr>
  </property>
</Properties>
</file>